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99" r:id="rId2"/>
    <p:sldId id="306" r:id="rId3"/>
    <p:sldId id="351" r:id="rId4"/>
    <p:sldId id="393" r:id="rId5"/>
    <p:sldId id="352" r:id="rId6"/>
    <p:sldId id="353" r:id="rId7"/>
    <p:sldId id="354" r:id="rId8"/>
    <p:sldId id="355" r:id="rId9"/>
    <p:sldId id="392" r:id="rId10"/>
    <p:sldId id="390" r:id="rId11"/>
    <p:sldId id="391" r:id="rId12"/>
    <p:sldId id="347" r:id="rId13"/>
    <p:sldId id="356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6" r:id="rId22"/>
    <p:sldId id="365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3" r:id="rId39"/>
    <p:sldId id="384" r:id="rId40"/>
    <p:sldId id="382" r:id="rId41"/>
    <p:sldId id="388" r:id="rId42"/>
    <p:sldId id="385" r:id="rId43"/>
    <p:sldId id="386" r:id="rId44"/>
    <p:sldId id="387" r:id="rId45"/>
    <p:sldId id="389" r:id="rId46"/>
    <p:sldId id="398" r:id="rId4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E872D"/>
    <a:srgbClr val="E2882D"/>
    <a:srgbClr val="814324"/>
    <a:srgbClr val="231F20"/>
    <a:srgbClr val="000000"/>
    <a:srgbClr val="006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5099" autoAdjust="0"/>
  </p:normalViewPr>
  <p:slideViewPr>
    <p:cSldViewPr>
      <p:cViewPr varScale="1">
        <p:scale>
          <a:sx n="57" d="100"/>
          <a:sy n="57" d="100"/>
        </p:scale>
        <p:origin x="88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E256-E444-4432-95F6-55A15C92A72F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5A1C-4422-462C-846E-3F2EBCE7B2F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21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217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00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168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dirty="0">
                <a:latin typeface="Myriad Pro"/>
              </a:rPr>
              <a:t>Processo Longo e Complexo – requer o desenvolvimento</a:t>
            </a:r>
            <a:r>
              <a:rPr lang="pt-PT" b="0" baseline="0" dirty="0">
                <a:latin typeface="Myriad Pro"/>
              </a:rPr>
              <a:t> de um plano de negócios detalhado</a:t>
            </a:r>
            <a:endParaRPr lang="pt-PT" dirty="0"/>
          </a:p>
          <a:p>
            <a:r>
              <a:rPr lang="pt-PT" dirty="0"/>
              <a:t>Conflito de interesses comerciais</a:t>
            </a:r>
            <a:r>
              <a:rPr lang="pt-PT" baseline="0" dirty="0"/>
              <a:t> – Os grandes grupos económicos são mais influentes que as empresas jovens.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Myriad Pro"/>
              </a:rPr>
              <a:t>Distanciamento de outros investidores – poderá afastar</a:t>
            </a:r>
            <a:r>
              <a:rPr lang="pt-PT" baseline="0" dirty="0">
                <a:latin typeface="Myriad Pro"/>
              </a:rPr>
              <a:t> investidores, nomeadamente concorrentes do grupo económico que está a financiar a empresa jovem.</a:t>
            </a:r>
            <a:endParaRPr lang="pt-PT" dirty="0"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Myriad Pro"/>
              </a:rPr>
              <a:t>Restrições de negócio</a:t>
            </a:r>
            <a:r>
              <a:rPr lang="pt-PT" baseline="0" dirty="0">
                <a:latin typeface="Myriad Pro"/>
              </a:rPr>
              <a:t> – a jovem empresa poderá estar impedida de ser envolver com outras empresas ou </a:t>
            </a:r>
            <a:r>
              <a:rPr lang="pt-PT" dirty="0">
                <a:latin typeface="Myriad Pro"/>
              </a:rPr>
              <a:t>áreas de negócio.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Myriad Pro"/>
              </a:rPr>
              <a:t>http://pt.slideshare.net/trendsettersjim/advantages-and-disadvantages-of-venture-capital</a:t>
            </a:r>
          </a:p>
          <a:p>
            <a:endParaRPr lang="pt-PT" baseline="0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485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229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0446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6937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9005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70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555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1991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059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123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974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33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1794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579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343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843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53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517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158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030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1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5A1C-4422-462C-846E-3F2EBCE7B2F5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957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6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89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42243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18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74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8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03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791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197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0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377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E600-90AD-456F-8F3C-4F1360DB4B2B}" type="datetimeFigureOut">
              <a:rPr lang="pt-PT" smtClean="0"/>
              <a:t>12/05/2019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BE00-2FA5-4B21-B6F1-19AD708D04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52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8.png"/><Relationship Id="rId21" Type="http://schemas.openxmlformats.org/officeDocument/2006/relationships/image" Target="../media/image46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20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5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>
            <a:fillRect/>
          </a:stretch>
        </p:blipFill>
        <p:spPr>
          <a:xfrm>
            <a:off x="0" y="0"/>
            <a:ext cx="11052720" cy="6858000"/>
          </a:xfrm>
          <a:prstGeom prst="rect">
            <a:avLst/>
          </a:prstGeom>
        </p:spPr>
      </p:pic>
      <p:sp>
        <p:nvSpPr>
          <p:cNvPr id="9" name="AutoShape 1"/>
          <p:cNvSpPr>
            <a:spLocks/>
          </p:cNvSpPr>
          <p:nvPr/>
        </p:nvSpPr>
        <p:spPr bwMode="auto">
          <a:xfrm rot="12267126">
            <a:off x="-2646705" y="815973"/>
            <a:ext cx="7160306" cy="69749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50000">
                <a:srgbClr val="EF5659"/>
              </a:gs>
              <a:gs pos="0">
                <a:srgbClr val="ED3278"/>
              </a:gs>
              <a:gs pos="100000">
                <a:srgbClr val="F16345"/>
              </a:gs>
            </a:gsLst>
            <a:lin ang="1800000" scaled="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350" dirty="0"/>
              <a:t>Z</a:t>
            </a: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 rot="8597967">
            <a:off x="622688" y="1332048"/>
            <a:ext cx="3703047" cy="36071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797621" y="3367020"/>
            <a:ext cx="1733723" cy="132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050" b="1" dirty="0">
                <a:solidFill>
                  <a:srgbClr val="EB2358"/>
                </a:solidFill>
                <a:latin typeface="Gilroy Light" charset="0"/>
                <a:ea typeface="Gilroy Light" charset="0"/>
                <a:cs typeface="Gilroy Light" charset="0"/>
              </a:rPr>
              <a:t>move-te com paixão</a:t>
            </a:r>
            <a:endParaRPr lang="en-US" sz="1050" b="1" dirty="0">
              <a:solidFill>
                <a:srgbClr val="EB2358"/>
              </a:solidFill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914525" y="3665900"/>
            <a:ext cx="2047875" cy="1113811"/>
          </a:xfrm>
          <a:custGeom>
            <a:avLst/>
            <a:gdLst>
              <a:gd name="connsiteX0" fmla="*/ 2154828 w 2973399"/>
              <a:gd name="connsiteY0" fmla="*/ 0 h 1757349"/>
              <a:gd name="connsiteX1" fmla="*/ 2818907 w 2973399"/>
              <a:gd name="connsiteY1" fmla="*/ 82220 h 1757349"/>
              <a:gd name="connsiteX2" fmla="*/ 2973399 w 2973399"/>
              <a:gd name="connsiteY2" fmla="*/ 128525 h 1757349"/>
              <a:gd name="connsiteX3" fmla="*/ 2973165 w 2973399"/>
              <a:gd name="connsiteY3" fmla="*/ 136433 h 1757349"/>
              <a:gd name="connsiteX4" fmla="*/ 2890490 w 2973399"/>
              <a:gd name="connsiteY4" fmla="*/ 716280 h 1757349"/>
              <a:gd name="connsiteX5" fmla="*/ 2721190 w 2973399"/>
              <a:gd name="connsiteY5" fmla="*/ 1153519 h 1757349"/>
              <a:gd name="connsiteX6" fmla="*/ 2483591 w 2973399"/>
              <a:gd name="connsiteY6" fmla="*/ 1454764 h 1757349"/>
              <a:gd name="connsiteX7" fmla="*/ 2436900 w 2973399"/>
              <a:gd name="connsiteY7" fmla="*/ 1498454 h 1757349"/>
              <a:gd name="connsiteX8" fmla="*/ 2377154 w 2973399"/>
              <a:gd name="connsiteY8" fmla="*/ 1542988 h 1757349"/>
              <a:gd name="connsiteX9" fmla="*/ 2360496 w 2973399"/>
              <a:gd name="connsiteY9" fmla="*/ 1551239 h 1757349"/>
              <a:gd name="connsiteX10" fmla="*/ 2266023 w 2973399"/>
              <a:gd name="connsiteY10" fmla="*/ 1606940 h 1757349"/>
              <a:gd name="connsiteX11" fmla="*/ 1855864 w 2973399"/>
              <a:gd name="connsiteY11" fmla="*/ 1738262 h 1757349"/>
              <a:gd name="connsiteX12" fmla="*/ 1300340 w 2973399"/>
              <a:gd name="connsiteY12" fmla="*/ 1738822 h 1757349"/>
              <a:gd name="connsiteX13" fmla="*/ 709247 w 2973399"/>
              <a:gd name="connsiteY13" fmla="*/ 1612873 h 1757349"/>
              <a:gd name="connsiteX14" fmla="*/ 52083 w 2973399"/>
              <a:gd name="connsiteY14" fmla="*/ 1378394 h 1757349"/>
              <a:gd name="connsiteX15" fmla="*/ 0 w 2973399"/>
              <a:gd name="connsiteY15" fmla="*/ 1355201 h 1757349"/>
              <a:gd name="connsiteX16" fmla="*/ 22050 w 2973399"/>
              <a:gd name="connsiteY16" fmla="*/ 1284971 h 1757349"/>
              <a:gd name="connsiteX17" fmla="*/ 2154828 w 2973399"/>
              <a:gd name="connsiteY17" fmla="*/ 0 h 17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73399" h="1757349">
                <a:moveTo>
                  <a:pt x="2154828" y="0"/>
                </a:moveTo>
                <a:cubicBezTo>
                  <a:pt x="2386081" y="0"/>
                  <a:pt x="2609125" y="28786"/>
                  <a:pt x="2818907" y="82220"/>
                </a:cubicBezTo>
                <a:lnTo>
                  <a:pt x="2973399" y="128525"/>
                </a:lnTo>
                <a:lnTo>
                  <a:pt x="2973165" y="136433"/>
                </a:lnTo>
                <a:cubicBezTo>
                  <a:pt x="2962506" y="332115"/>
                  <a:pt x="2938561" y="526037"/>
                  <a:pt x="2890490" y="716280"/>
                </a:cubicBezTo>
                <a:cubicBezTo>
                  <a:pt x="2852107" y="869030"/>
                  <a:pt x="2798642" y="1016082"/>
                  <a:pt x="2721190" y="1153519"/>
                </a:cubicBezTo>
                <a:cubicBezTo>
                  <a:pt x="2657528" y="1266237"/>
                  <a:pt x="2579820" y="1367761"/>
                  <a:pt x="2483591" y="1454764"/>
                </a:cubicBezTo>
                <a:cubicBezTo>
                  <a:pt x="2467744" y="1469075"/>
                  <a:pt x="2452480" y="1483786"/>
                  <a:pt x="2436900" y="1498454"/>
                </a:cubicBezTo>
                <a:cubicBezTo>
                  <a:pt x="2416923" y="1513344"/>
                  <a:pt x="2397130" y="1528098"/>
                  <a:pt x="2377154" y="1542988"/>
                </a:cubicBezTo>
                <a:cubicBezTo>
                  <a:pt x="2371540" y="1545784"/>
                  <a:pt x="2365710" y="1547908"/>
                  <a:pt x="2360496" y="1551239"/>
                </a:cubicBezTo>
                <a:cubicBezTo>
                  <a:pt x="2328960" y="1569747"/>
                  <a:pt x="2298306" y="1589819"/>
                  <a:pt x="2266023" y="1606940"/>
                </a:cubicBezTo>
                <a:cubicBezTo>
                  <a:pt x="2137471" y="1675823"/>
                  <a:pt x="1999798" y="1716789"/>
                  <a:pt x="1855864" y="1738262"/>
                </a:cubicBezTo>
                <a:cubicBezTo>
                  <a:pt x="1670896" y="1765881"/>
                  <a:pt x="1485569" y="1761275"/>
                  <a:pt x="1300340" y="1738822"/>
                </a:cubicBezTo>
                <a:cubicBezTo>
                  <a:pt x="1099560" y="1714630"/>
                  <a:pt x="902758" y="1670532"/>
                  <a:pt x="709247" y="1612873"/>
                </a:cubicBezTo>
                <a:cubicBezTo>
                  <a:pt x="485421" y="1546289"/>
                  <a:pt x="266537" y="1467689"/>
                  <a:pt x="52083" y="1378394"/>
                </a:cubicBezTo>
                <a:lnTo>
                  <a:pt x="0" y="1355201"/>
                </a:lnTo>
                <a:lnTo>
                  <a:pt x="22050" y="1284971"/>
                </a:lnTo>
                <a:cubicBezTo>
                  <a:pt x="304796" y="540524"/>
                  <a:pt x="1152731" y="0"/>
                  <a:pt x="215482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2E8AC7-2CB1-45D8-B9CB-49F36713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1" y="2293589"/>
            <a:ext cx="3278109" cy="13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DO QUE ESTÁ DISPOSTO A PRESCINDIR?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r="13627"/>
          <a:stretch/>
        </p:blipFill>
        <p:spPr bwMode="auto">
          <a:xfrm>
            <a:off x="683568" y="2422947"/>
            <a:ext cx="5117092" cy="44341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2859FD-8572-4591-A9A3-112BEAD18B4E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44307" y="6235200"/>
            <a:chExt cx="3924000" cy="622800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B5723185-4D5B-4094-A1FF-A6613F149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531" y="6247182"/>
              <a:ext cx="1310121" cy="61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274EA3CC-1E27-436D-B8B8-6385E486A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661" y="6235200"/>
              <a:ext cx="1187646" cy="62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C5B5A4C-09EF-402E-8E2B-EADEFF77F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4307" y="6247182"/>
              <a:ext cx="1473891" cy="610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27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" y="476672"/>
            <a:ext cx="9052561" cy="835551"/>
          </a:xfrm>
        </p:spPr>
        <p:txBody>
          <a:bodyPr>
            <a:normAutofit/>
          </a:bodyPr>
          <a:lstStyle/>
          <a:p>
            <a:r>
              <a:rPr lang="pt-P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ADEQUEM O PLANO DE NEGÓCIOS AO INVESTIDOR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/>
          <a:stretch/>
        </p:blipFill>
        <p:spPr bwMode="auto">
          <a:xfrm>
            <a:off x="2191691" y="1472098"/>
            <a:ext cx="3724324" cy="53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E26063-D9C7-4CEE-9667-6469169F0F82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DE57A671-5A3A-4359-B669-8920C6D4B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DA9E2301-77B3-4469-91D2-179B91A84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338033-437F-4DEF-A9A1-A55D33C3B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88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7" name="Rectângulo 2"/>
          <p:cNvSpPr/>
          <p:nvPr/>
        </p:nvSpPr>
        <p:spPr>
          <a:xfrm>
            <a:off x="2286000" y="44808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tillium"/>
              </a:rPr>
              <a:t>Irish Proverb</a:t>
            </a:r>
            <a:endParaRPr lang="pt-PT" sz="2400" i="1" dirty="0">
              <a:solidFill>
                <a:schemeClr val="bg2">
                  <a:lumMod val="25000"/>
                </a:schemeClr>
              </a:solidFill>
              <a:latin typeface="Titillium"/>
            </a:endParaRPr>
          </a:p>
        </p:txBody>
      </p:sp>
      <p:sp>
        <p:nvSpPr>
          <p:cNvPr id="8" name="Rectângulo 8"/>
          <p:cNvSpPr/>
          <p:nvPr/>
        </p:nvSpPr>
        <p:spPr>
          <a:xfrm>
            <a:off x="1597132" y="2955844"/>
            <a:ext cx="6346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tillium"/>
                <a:ea typeface="Tahoma" panose="020B0604030504040204" pitchFamily="34" charset="0"/>
                <a:cs typeface="Tahoma" panose="020B0604030504040204" pitchFamily="34" charset="0"/>
              </a:rPr>
              <a:t>«A fool’s money is not long in his pocket.»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Titilliu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E4D984-E6A5-41D9-BA5D-6D3B4878A543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1" name="Picture 2" descr="Resultado de imagen de teclabs">
              <a:extLst>
                <a:ext uri="{FF2B5EF4-FFF2-40B4-BE49-F238E27FC236}">
                  <a16:creationId xmlns:a16="http://schemas.microsoft.com/office/drawing/2014/main" id="{4D31A02F-8CBD-491A-8CFB-A90ECDA11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esultado de imagen de faculdade ciencias ulisboa">
              <a:extLst>
                <a:ext uri="{FF2B5EF4-FFF2-40B4-BE49-F238E27FC236}">
                  <a16:creationId xmlns:a16="http://schemas.microsoft.com/office/drawing/2014/main" id="{41D6F400-0D0D-4A55-A6D3-1635CE92E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D791EC-0CFB-40EA-887E-AE7DA4EE2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3542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7967"/>
            <a:ext cx="9052561" cy="835551"/>
          </a:xfrm>
        </p:spPr>
        <p:txBody>
          <a:bodyPr/>
          <a:lstStyle/>
          <a:p>
            <a:pPr algn="l"/>
            <a:r>
              <a:rPr lang="pt-PT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COMO DEVEM APRESENTAR O VOSSO PROJETO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483768" y="2348880"/>
            <a:ext cx="6120680" cy="3096346"/>
            <a:chOff x="251520" y="2780927"/>
            <a:chExt cx="5065390" cy="2304257"/>
          </a:xfrm>
          <a:noFill/>
        </p:grpSpPr>
        <p:sp>
          <p:nvSpPr>
            <p:cNvPr id="9" name="Fluxograma: Processo 8"/>
            <p:cNvSpPr/>
            <p:nvPr/>
          </p:nvSpPr>
          <p:spPr>
            <a:xfrm>
              <a:off x="251520" y="2780928"/>
              <a:ext cx="720080" cy="720080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6600" dirty="0">
                  <a:solidFill>
                    <a:schemeClr val="bg1"/>
                  </a:solidFill>
                  <a:latin typeface="Titillium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</a:p>
          </p:txBody>
        </p:sp>
        <p:sp>
          <p:nvSpPr>
            <p:cNvPr id="10" name="Fluxograma: Processo 9"/>
            <p:cNvSpPr/>
            <p:nvPr/>
          </p:nvSpPr>
          <p:spPr>
            <a:xfrm>
              <a:off x="251520" y="3573016"/>
              <a:ext cx="720080" cy="720080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6600" dirty="0">
                  <a:solidFill>
                    <a:schemeClr val="bg1"/>
                  </a:solidFill>
                  <a:latin typeface="Titillium"/>
                  <a:ea typeface="Arial Unicode MS" panose="020B0604020202020204" pitchFamily="34" charset="-128"/>
                </a:rPr>
                <a:t>C</a:t>
              </a:r>
            </a:p>
          </p:txBody>
        </p:sp>
        <p:sp>
          <p:nvSpPr>
            <p:cNvPr id="11" name="Fluxograma: Processo 10"/>
            <p:cNvSpPr/>
            <p:nvPr/>
          </p:nvSpPr>
          <p:spPr>
            <a:xfrm>
              <a:off x="251520" y="4365104"/>
              <a:ext cx="720080" cy="720080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6600" dirty="0">
                  <a:solidFill>
                    <a:schemeClr val="bg1"/>
                  </a:solidFill>
                  <a:latin typeface="Titillium"/>
                  <a:ea typeface="Arial Unicode MS" panose="020B0604020202020204" pitchFamily="34" charset="-128"/>
                </a:rPr>
                <a:t>C</a:t>
              </a:r>
            </a:p>
          </p:txBody>
        </p:sp>
        <p:sp>
          <p:nvSpPr>
            <p:cNvPr id="12" name="Fluxograma: Processo 11"/>
            <p:cNvSpPr/>
            <p:nvPr/>
          </p:nvSpPr>
          <p:spPr>
            <a:xfrm>
              <a:off x="924422" y="2780927"/>
              <a:ext cx="4392488" cy="72008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4400" dirty="0" err="1">
                  <a:solidFill>
                    <a:schemeClr val="bg2">
                      <a:lumMod val="25000"/>
                    </a:schemeClr>
                  </a:solidFill>
                  <a:latin typeface="Titillium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onciso</a:t>
              </a:r>
              <a:r>
                <a:rPr lang="pt-PT" sz="4400" dirty="0">
                  <a:solidFill>
                    <a:schemeClr val="bg2">
                      <a:lumMod val="25000"/>
                    </a:schemeClr>
                  </a:solidFill>
                  <a:latin typeface="Titillium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e direto</a:t>
              </a:r>
            </a:p>
          </p:txBody>
        </p:sp>
        <p:sp>
          <p:nvSpPr>
            <p:cNvPr id="14" name="Fluxograma: Processo 13"/>
            <p:cNvSpPr/>
            <p:nvPr/>
          </p:nvSpPr>
          <p:spPr>
            <a:xfrm>
              <a:off x="924422" y="3573016"/>
              <a:ext cx="4392488" cy="72008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4400" dirty="0" err="1">
                  <a:solidFill>
                    <a:schemeClr val="bg2">
                      <a:lumMod val="25000"/>
                    </a:schemeClr>
                  </a:solidFill>
                  <a:latin typeface="Titillium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redível</a:t>
              </a:r>
              <a:endParaRPr lang="pt-PT" sz="4400" dirty="0">
                <a:solidFill>
                  <a:schemeClr val="bg2">
                    <a:lumMod val="25000"/>
                  </a:schemeClr>
                </a:solidFill>
                <a:latin typeface="Titillium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Fluxograma: Processo 14"/>
            <p:cNvSpPr/>
            <p:nvPr/>
          </p:nvSpPr>
          <p:spPr>
            <a:xfrm>
              <a:off x="924422" y="4365104"/>
              <a:ext cx="4392488" cy="72008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4400" dirty="0" err="1">
                  <a:solidFill>
                    <a:schemeClr val="bg2">
                      <a:lumMod val="25000"/>
                    </a:schemeClr>
                  </a:solidFill>
                  <a:latin typeface="Titillium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onceptual</a:t>
              </a:r>
              <a:endParaRPr lang="pt-PT" sz="4400" dirty="0">
                <a:solidFill>
                  <a:schemeClr val="bg2">
                    <a:lumMod val="25000"/>
                  </a:schemeClr>
                </a:solidFill>
                <a:latin typeface="Titillium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CEB0D9-6A61-4CB7-BC82-C91AD211B560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20" name="Picture 2" descr="Resultado de imagen de teclabs">
              <a:extLst>
                <a:ext uri="{FF2B5EF4-FFF2-40B4-BE49-F238E27FC236}">
                  <a16:creationId xmlns:a16="http://schemas.microsoft.com/office/drawing/2014/main" id="{44E6480D-C60B-4E70-A5F4-EA166C92C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Resultado de imagen de faculdade ciencias ulisboa">
              <a:extLst>
                <a:ext uri="{FF2B5EF4-FFF2-40B4-BE49-F238E27FC236}">
                  <a16:creationId xmlns:a16="http://schemas.microsoft.com/office/drawing/2014/main" id="{4AF12A56-0763-4B98-B40E-6094632DB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DCF3DD-3C73-4834-B105-447A85FAF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62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CASO PRÁTICO</a:t>
            </a:r>
          </a:p>
        </p:txBody>
      </p:sp>
      <p:sp>
        <p:nvSpPr>
          <p:cNvPr id="10" name="Nota de aviso oval 9"/>
          <p:cNvSpPr/>
          <p:nvPr/>
        </p:nvSpPr>
        <p:spPr>
          <a:xfrm>
            <a:off x="1403648" y="1758127"/>
            <a:ext cx="1876031" cy="1444595"/>
          </a:xfrm>
          <a:prstGeom prst="wedgeEllipseCallout">
            <a:avLst>
              <a:gd name="adj1" fmla="val 34300"/>
              <a:gd name="adj2" fmla="val 770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Olá. Eu sou a Ana Criativa!</a:t>
            </a:r>
          </a:p>
        </p:txBody>
      </p:sp>
      <p:sp>
        <p:nvSpPr>
          <p:cNvPr id="11" name="Nota de aviso oval 10"/>
          <p:cNvSpPr/>
          <p:nvPr/>
        </p:nvSpPr>
        <p:spPr>
          <a:xfrm>
            <a:off x="6156176" y="1400305"/>
            <a:ext cx="2531529" cy="2160240"/>
          </a:xfrm>
          <a:prstGeom prst="wedgeEllipseCallout">
            <a:avLst>
              <a:gd name="adj1" fmla="val -43926"/>
              <a:gd name="adj2" fmla="val 604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Olá, chamo-me José Territórios e tenho um projeto com a Ana Criativa!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8" y="3858053"/>
            <a:ext cx="2099795" cy="209979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4" y="3873343"/>
            <a:ext cx="2094486" cy="20944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6D0FF-EDCF-4656-B650-6D5A4F5D4992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4" name="Picture 2" descr="Resultado de imagen de teclabs">
              <a:extLst>
                <a:ext uri="{FF2B5EF4-FFF2-40B4-BE49-F238E27FC236}">
                  <a16:creationId xmlns:a16="http://schemas.microsoft.com/office/drawing/2014/main" id="{D0E509F5-49D7-499D-B2DB-276D5F5A3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n de faculdade ciencias ulisboa">
              <a:extLst>
                <a:ext uri="{FF2B5EF4-FFF2-40B4-BE49-F238E27FC236}">
                  <a16:creationId xmlns:a16="http://schemas.microsoft.com/office/drawing/2014/main" id="{0AF8F91D-9D66-4E2A-9FC3-B9ADA4C13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94F993-27A1-4631-8B85-C7EB71E8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75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CASO PRÁTICO</a:t>
            </a:r>
          </a:p>
        </p:txBody>
      </p:sp>
      <p:sp>
        <p:nvSpPr>
          <p:cNvPr id="8" name="Nota de aviso oval 7"/>
          <p:cNvSpPr/>
          <p:nvPr/>
        </p:nvSpPr>
        <p:spPr>
          <a:xfrm>
            <a:off x="1664635" y="1682932"/>
            <a:ext cx="3348752" cy="1718458"/>
          </a:xfrm>
          <a:prstGeom prst="wedgeEllipseCallout">
            <a:avLst>
              <a:gd name="adj1" fmla="val -50865"/>
              <a:gd name="adj2" fmla="val 522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O nosso projeto consiste na venda de limonada, ao qual demos o nome de  “Doce Limonada”</a:t>
            </a:r>
          </a:p>
        </p:txBody>
      </p:sp>
      <p:pic>
        <p:nvPicPr>
          <p:cNvPr id="9" name="Picture 4" descr="Resultado de imagem para street food lemona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066"/>
          <a:stretch/>
        </p:blipFill>
        <p:spPr bwMode="auto">
          <a:xfrm>
            <a:off x="5452385" y="1576685"/>
            <a:ext cx="3456385" cy="4156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856" y="3491596"/>
            <a:ext cx="3005592" cy="256554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" y="3491596"/>
            <a:ext cx="2099795" cy="2099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6578D-F84D-497C-A99E-8F2CF6940BDD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6" name="Picture 2" descr="Resultado de imagen de teclabs">
              <a:extLst>
                <a:ext uri="{FF2B5EF4-FFF2-40B4-BE49-F238E27FC236}">
                  <a16:creationId xmlns:a16="http://schemas.microsoft.com/office/drawing/2014/main" id="{7980D627-7290-42FF-AEEC-226FC0BB7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n de faculdade ciencias ulisboa">
              <a:extLst>
                <a:ext uri="{FF2B5EF4-FFF2-40B4-BE49-F238E27FC236}">
                  <a16:creationId xmlns:a16="http://schemas.microsoft.com/office/drawing/2014/main" id="{0279A4D0-7D9C-4F12-8CCB-7F325ABD5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C7ECB4-6F5F-44DE-AD14-42B96A06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45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CASO PRÁTICO</a:t>
            </a:r>
          </a:p>
        </p:txBody>
      </p:sp>
      <p:sp>
        <p:nvSpPr>
          <p:cNvPr id="14" name="Nota de aviso oval 13"/>
          <p:cNvSpPr/>
          <p:nvPr/>
        </p:nvSpPr>
        <p:spPr>
          <a:xfrm>
            <a:off x="6129074" y="1786464"/>
            <a:ext cx="2619390" cy="1746551"/>
          </a:xfrm>
          <a:prstGeom prst="wedgeEllipseCallout">
            <a:avLst>
              <a:gd name="adj1" fmla="val -56560"/>
              <a:gd name="adj2" fmla="val 567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Vamos procurar </a:t>
            </a:r>
            <a:r>
              <a:rPr lang="pt-PT" sz="2000" b="1" dirty="0">
                <a:latin typeface="Titillium"/>
              </a:rPr>
              <a:t>financiamento!</a:t>
            </a:r>
          </a:p>
        </p:txBody>
      </p:sp>
      <p:sp>
        <p:nvSpPr>
          <p:cNvPr id="16" name="Nota de aviso oval 15"/>
          <p:cNvSpPr/>
          <p:nvPr/>
        </p:nvSpPr>
        <p:spPr>
          <a:xfrm>
            <a:off x="739012" y="1995335"/>
            <a:ext cx="2391240" cy="1436452"/>
          </a:xfrm>
          <a:prstGeom prst="wedgeEllipseCallout">
            <a:avLst>
              <a:gd name="adj1" fmla="val 35152"/>
              <a:gd name="adj2" fmla="val 687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Business Plan feito! Qual é a próxima fase?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8" y="3858053"/>
            <a:ext cx="2099795" cy="20997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4" y="3873343"/>
            <a:ext cx="2094486" cy="20944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ED271-FDAC-40CA-A806-8E84876A1080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7" name="Picture 2" descr="Resultado de imagen de teclabs">
              <a:extLst>
                <a:ext uri="{FF2B5EF4-FFF2-40B4-BE49-F238E27FC236}">
                  <a16:creationId xmlns:a16="http://schemas.microsoft.com/office/drawing/2014/main" id="{90152FAB-6AE6-482C-BF92-D2027464B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n de faculdade ciencias ulisboa">
              <a:extLst>
                <a:ext uri="{FF2B5EF4-FFF2-40B4-BE49-F238E27FC236}">
                  <a16:creationId xmlns:a16="http://schemas.microsoft.com/office/drawing/2014/main" id="{0DA993B6-21A9-49BD-A643-7E42D34C4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4C323E6-53C0-4393-B63D-FEAE2805D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74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FONTES DE FINANCIAMENTO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FCDC907-7A3D-474D-880C-A57E792191A1}"/>
              </a:ext>
            </a:extLst>
          </p:cNvPr>
          <p:cNvGrpSpPr/>
          <p:nvPr/>
        </p:nvGrpSpPr>
        <p:grpSpPr>
          <a:xfrm>
            <a:off x="2409255" y="1548328"/>
            <a:ext cx="4325491" cy="4196814"/>
            <a:chOff x="3918917" y="1548328"/>
            <a:chExt cx="4325491" cy="4196814"/>
          </a:xfrm>
        </p:grpSpPr>
        <p:sp>
          <p:nvSpPr>
            <p:cNvPr id="8" name="Nota de aviso oval 7"/>
            <p:cNvSpPr/>
            <p:nvPr/>
          </p:nvSpPr>
          <p:spPr>
            <a:xfrm>
              <a:off x="5565882" y="1548328"/>
              <a:ext cx="2678526" cy="1872209"/>
            </a:xfrm>
            <a:prstGeom prst="wedgeEllipseCallout">
              <a:avLst>
                <a:gd name="adj1" fmla="val -49457"/>
                <a:gd name="adj2" fmla="val 6490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latin typeface="Titillium"/>
                </a:rPr>
                <a:t>Mas que tipo de Financiamento existe?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17" y="3645347"/>
              <a:ext cx="2099795" cy="209979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1A2459-29C5-43AD-8F7D-638C89C35E91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64E947A8-C0FF-43E0-8E7D-690A421AA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6131A62C-5F9C-4C3C-9A20-EE999733D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ABD7FF-CA4D-4A1E-AE8A-AE6A518D2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GARANTIA MÚTUA</a:t>
            </a:r>
          </a:p>
        </p:txBody>
      </p:sp>
      <p:sp>
        <p:nvSpPr>
          <p:cNvPr id="9" name="Rectângulo 4"/>
          <p:cNvSpPr/>
          <p:nvPr/>
        </p:nvSpPr>
        <p:spPr>
          <a:xfrm>
            <a:off x="3635897" y="1609127"/>
            <a:ext cx="5260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Titillium"/>
                <a:cs typeface="Calibri Light" panose="020F0302020204030204" pitchFamily="34" charset="0"/>
              </a:rPr>
              <a:t>É um sistema privado e de cariz mutualista de apoio às pequenas, médias e micro empresas (PME), que se traduz, fundamentalmente, na prestação de garantias financeiras para facilitar a obtenção de crédito, em condições de preço e prazo adequadas aos seus investimentos e ciclos de atividade.</a:t>
            </a:r>
          </a:p>
        </p:txBody>
      </p:sp>
      <p:pic>
        <p:nvPicPr>
          <p:cNvPr id="10" name="Picture 2" descr="http://www.agrogarante.pt/Edicoes1/imagens/@artigos/9387_1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83" y="3855896"/>
            <a:ext cx="2807940" cy="25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ota de aviso oval 11"/>
          <p:cNvSpPr/>
          <p:nvPr/>
        </p:nvSpPr>
        <p:spPr>
          <a:xfrm>
            <a:off x="947916" y="1627316"/>
            <a:ext cx="2327940" cy="1626070"/>
          </a:xfrm>
          <a:prstGeom prst="wedgeEllipseCallout">
            <a:avLst>
              <a:gd name="adj1" fmla="val -24876"/>
              <a:gd name="adj2" fmla="val 578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Vamos começar por tentar através da Garantia Mútua</a:t>
            </a:r>
            <a:endParaRPr lang="pt-PT" sz="2000" b="1" dirty="0">
              <a:latin typeface="Titillium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6" y="3332375"/>
            <a:ext cx="2094486" cy="20944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B4395F4-1004-436A-A3B4-ABC3B7549C13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D0761C8B-4785-4773-8B6F-15A6EDBD5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n de faculdade ciencias ulisboa">
              <a:extLst>
                <a:ext uri="{FF2B5EF4-FFF2-40B4-BE49-F238E27FC236}">
                  <a16:creationId xmlns:a16="http://schemas.microsoft.com/office/drawing/2014/main" id="{8324B907-72A3-4913-A03F-FCB08F924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F8B209-0709-4B11-A359-58D9167E9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44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GARANTIA MÚTUA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34EC4E0-51BF-483D-B01F-35DBE5D48CD0}"/>
              </a:ext>
            </a:extLst>
          </p:cNvPr>
          <p:cNvGrpSpPr/>
          <p:nvPr/>
        </p:nvGrpSpPr>
        <p:grpSpPr>
          <a:xfrm>
            <a:off x="1060959" y="2591847"/>
            <a:ext cx="7022083" cy="2317963"/>
            <a:chOff x="1078308" y="2591847"/>
            <a:chExt cx="7022083" cy="2317963"/>
          </a:xfrm>
        </p:grpSpPr>
        <p:sp>
          <p:nvSpPr>
            <p:cNvPr id="3" name="Retângulo 2"/>
            <p:cNvSpPr/>
            <p:nvPr/>
          </p:nvSpPr>
          <p:spPr>
            <a:xfrm>
              <a:off x="1078308" y="3709481"/>
              <a:ext cx="36928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t-PT" sz="2400" dirty="0">
                  <a:latin typeface="Titillium"/>
                  <a:cs typeface="Calibri Light" panose="020F0302020204030204" pitchFamily="34" charset="0"/>
                </a:rPr>
                <a:t>Não é necessário possuir provisões sobre o montante garantido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205840" y="3709481"/>
              <a:ext cx="28945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PT" sz="2400" dirty="0">
                  <a:latin typeface="Titillium"/>
                </a:rPr>
                <a:t>Reembolso dos valores despendidos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710790"/>
              <a:ext cx="998691" cy="998691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22" y="2591847"/>
              <a:ext cx="897555" cy="89755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727823-8E11-4F93-9416-48C034D6D8D7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4" name="Picture 2" descr="Resultado de imagen de teclabs">
              <a:extLst>
                <a:ext uri="{FF2B5EF4-FFF2-40B4-BE49-F238E27FC236}">
                  <a16:creationId xmlns:a16="http://schemas.microsoft.com/office/drawing/2014/main" id="{CAB1C458-36CA-43E3-8A86-6FD9FEC87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esultado de imagen de faculdade ciencias ulisboa">
              <a:extLst>
                <a:ext uri="{FF2B5EF4-FFF2-40B4-BE49-F238E27FC236}">
                  <a16:creationId xmlns:a16="http://schemas.microsoft.com/office/drawing/2014/main" id="{F96BC16B-5F89-4E99-A631-4FD7DBB5C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92151D-A968-42A5-ADC7-123BDA81B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25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70879" y="2738658"/>
            <a:ext cx="5760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otham Book" charset="0"/>
                <a:ea typeface="Gotham Book" charset="0"/>
                <a:cs typeface="Gotham Book" charset="0"/>
              </a:rPr>
              <a:t>Fontes de  </a:t>
            </a:r>
            <a:r>
              <a:rPr lang="en-US" sz="4000" b="1" dirty="0" err="1">
                <a:latin typeface="Gotham Book" charset="0"/>
                <a:ea typeface="Gotham Book" charset="0"/>
                <a:cs typeface="Gotham Book" charset="0"/>
              </a:rPr>
              <a:t>Financiamento</a:t>
            </a:r>
            <a:r>
              <a:rPr lang="en-US" sz="4000" b="1" dirty="0">
                <a:latin typeface="Gotham Book" charset="0"/>
                <a:ea typeface="Gotham Book" charset="0"/>
                <a:cs typeface="Gotham Book" charset="0"/>
              </a:rPr>
              <a:t> e </a:t>
            </a:r>
            <a:r>
              <a:rPr lang="en-US" sz="4000" b="1" dirty="0" err="1">
                <a:latin typeface="Gotham Book" charset="0"/>
                <a:ea typeface="Gotham Book" charset="0"/>
                <a:cs typeface="Gotham Book" charset="0"/>
              </a:rPr>
              <a:t>Investimento</a:t>
            </a:r>
            <a:endParaRPr lang="en-US" sz="4000" b="1" dirty="0"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78" y="4062097"/>
            <a:ext cx="643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83A4D"/>
                </a:solidFill>
                <a:latin typeface="Gotham Book" charset="0"/>
                <a:ea typeface="Gotham Book" charset="0"/>
                <a:cs typeface="Gotham Book" charset="0"/>
              </a:rPr>
              <a:t>Aula Aberta em Empreendedorismo em Ciências </a:t>
            </a:r>
            <a:endParaRPr lang="en-US" sz="2400" b="1" dirty="0">
              <a:solidFill>
                <a:srgbClr val="F83A4D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FF6848-93E5-4C01-940C-4B8C9F0B477E}"/>
              </a:ext>
            </a:extLst>
          </p:cNvPr>
          <p:cNvGrpSpPr/>
          <p:nvPr/>
        </p:nvGrpSpPr>
        <p:grpSpPr>
          <a:xfrm>
            <a:off x="370879" y="682451"/>
            <a:ext cx="3924000" cy="622800"/>
            <a:chOff x="5220072" y="6244871"/>
            <a:chExt cx="3923928" cy="623373"/>
          </a:xfrm>
        </p:grpSpPr>
        <p:pic>
          <p:nvPicPr>
            <p:cNvPr id="14" name="Picture 2" descr="Resultado de imagen de teclabs">
              <a:extLst>
                <a:ext uri="{FF2B5EF4-FFF2-40B4-BE49-F238E27FC236}">
                  <a16:creationId xmlns:a16="http://schemas.microsoft.com/office/drawing/2014/main" id="{FB5B6C3C-EB78-4622-A120-B8F87B85C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esultado de imagen de faculdade ciencias ulisboa">
              <a:extLst>
                <a:ext uri="{FF2B5EF4-FFF2-40B4-BE49-F238E27FC236}">
                  <a16:creationId xmlns:a16="http://schemas.microsoft.com/office/drawing/2014/main" id="{ABFBFEA7-E859-400E-8312-288DDD7CD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32E30C-B4F1-4BED-A2B1-1B934A45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  <p:sp>
        <p:nvSpPr>
          <p:cNvPr id="17" name="AutoShape 1">
            <a:extLst>
              <a:ext uri="{FF2B5EF4-FFF2-40B4-BE49-F238E27FC236}">
                <a16:creationId xmlns:a16="http://schemas.microsoft.com/office/drawing/2014/main" id="{A4FE55EA-6EAE-4E54-A1EC-FF1EA55108D2}"/>
              </a:ext>
            </a:extLst>
          </p:cNvPr>
          <p:cNvSpPr>
            <a:spLocks/>
          </p:cNvSpPr>
          <p:nvPr/>
        </p:nvSpPr>
        <p:spPr bwMode="auto">
          <a:xfrm rot="8597967">
            <a:off x="7272425" y="5166013"/>
            <a:ext cx="1622644" cy="146568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0">
                <a:srgbClr val="ED1475"/>
              </a:gs>
              <a:gs pos="100000">
                <a:srgbClr val="F15C39"/>
              </a:gs>
            </a:gsLst>
            <a:lin ang="2700000" scaled="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7E202D-17D1-4C97-9BF1-4B4ED0921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4" y="5733255"/>
            <a:ext cx="133245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7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MICROCRÉDITO</a:t>
            </a:r>
            <a:endParaRPr lang="pt-PT" sz="3800" b="1" dirty="0">
              <a:solidFill>
                <a:schemeClr val="bg1"/>
              </a:solidFill>
              <a:latin typeface="Gotham Boo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CDF3234-C941-4FF6-95B8-A013BC540866}"/>
              </a:ext>
            </a:extLst>
          </p:cNvPr>
          <p:cNvGrpSpPr/>
          <p:nvPr/>
        </p:nvGrpSpPr>
        <p:grpSpPr>
          <a:xfrm>
            <a:off x="2046323" y="1775765"/>
            <a:ext cx="5051355" cy="4182586"/>
            <a:chOff x="3522102" y="1775765"/>
            <a:chExt cx="5051355" cy="4182586"/>
          </a:xfrm>
        </p:grpSpPr>
        <p:sp>
          <p:nvSpPr>
            <p:cNvPr id="18" name="Nota de aviso oval 17"/>
            <p:cNvSpPr/>
            <p:nvPr/>
          </p:nvSpPr>
          <p:spPr>
            <a:xfrm>
              <a:off x="5401037" y="1775765"/>
              <a:ext cx="3172420" cy="1954900"/>
            </a:xfrm>
            <a:prstGeom prst="wedgeEllipseCallout">
              <a:avLst>
                <a:gd name="adj1" fmla="val -55689"/>
                <a:gd name="adj2" fmla="val 5430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latin typeface="Titillium"/>
                </a:rPr>
                <a:t>Nada feito…</a:t>
              </a:r>
            </a:p>
            <a:p>
              <a:pPr algn="ctr"/>
              <a:r>
                <a:rPr lang="pt-PT" sz="2000" dirty="0">
                  <a:latin typeface="Titillium"/>
                </a:rPr>
                <a:t>Tentamos financiamento pelo Microcrédito?</a:t>
              </a:r>
              <a:endParaRPr lang="pt-PT" sz="2000" b="1" dirty="0">
                <a:latin typeface="Titillium"/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102" y="3858556"/>
              <a:ext cx="2099795" cy="209979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B4BC25-315E-41A2-8FA8-D6F549346DCA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E8A23CBB-76C0-458F-9032-1CEF2DB06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953F2C09-AA6A-44E6-9535-90AA179E5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7D5C59-3C59-4744-AB74-FCA48999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53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MICROCRÉDITO</a:t>
            </a:r>
            <a:endParaRPr lang="pt-PT" sz="3800" b="1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7" name="Rectângulo 4"/>
          <p:cNvSpPr/>
          <p:nvPr/>
        </p:nvSpPr>
        <p:spPr>
          <a:xfrm>
            <a:off x="899592" y="1594128"/>
            <a:ext cx="396044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300" dirty="0">
                <a:latin typeface="Titillium"/>
                <a:cs typeface="Calibri Light" panose="020F0302020204030204" pitchFamily="34" charset="0"/>
              </a:rPr>
              <a:t>O microcrédito é a concessão de empréstimos de pequeno valor a </a:t>
            </a:r>
            <a:r>
              <a:rPr lang="pt-PT" sz="2300" dirty="0" err="1">
                <a:latin typeface="Titillium"/>
                <a:cs typeface="Calibri Light" panose="020F0302020204030204" pitchFamily="34" charset="0"/>
              </a:rPr>
              <a:t>microempreendedores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 formais e informais, normalmente sem acesso ao sistema financeiro tradicional. Esse tipo de crédito encontra-se num contexto de </a:t>
            </a:r>
            <a:r>
              <a:rPr lang="pt-PT" sz="2300" dirty="0" err="1">
                <a:latin typeface="Titillium"/>
                <a:cs typeface="Calibri Light" panose="020F0302020204030204" pitchFamily="34" charset="0"/>
              </a:rPr>
              <a:t>microfinanças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, que abrange o fornecimento de empréstimos, poupanças e outros serviços financeiros especializados para pessoas com baixo rendimento.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49" y="4247195"/>
            <a:ext cx="1438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17" y="3142274"/>
            <a:ext cx="240026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encrypted-tbn1.gstatic.com/images?q=tbn:ANd9GcSMzCMqp1LmBaz61iJWPDrp4oUl-6BUVnYqQ67uGM1vAWw0eq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8117" y="1964776"/>
            <a:ext cx="2232248" cy="818291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3C097-843D-483D-90C7-1A84444D4895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72F85D31-BBDE-48B1-8472-37114C8F4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115F5C88-C203-4B98-B72C-86F4F3B3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F49F10-88EF-485C-8885-CE42E86A9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42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MICROCRÉDITO</a:t>
            </a:r>
            <a:endParaRPr lang="pt-PT" sz="3800" b="1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78308" y="3539971"/>
            <a:ext cx="3692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Financiamento de ideias dos empreendedores com baixo rendimentos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Acompanhamento especializado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292080" y="3539971"/>
            <a:ext cx="278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Reembolso dos valores despendidos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41280"/>
            <a:ext cx="998691" cy="99869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2" y="2591847"/>
            <a:ext cx="897555" cy="897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53F16-5784-4C3E-870F-D97056D1A68B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D954B70C-AFFF-401A-AB2F-80FE76BD6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781EC8EE-577C-4883-9C07-C2ACA6570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94EA90-9476-4FEC-A179-2F0B18627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8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CAPITAL DE RISCO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88CF0F9-7CE5-47A6-8910-868C739330F1}"/>
              </a:ext>
            </a:extLst>
          </p:cNvPr>
          <p:cNvGrpSpPr/>
          <p:nvPr/>
        </p:nvGrpSpPr>
        <p:grpSpPr>
          <a:xfrm>
            <a:off x="2320187" y="2420888"/>
            <a:ext cx="4503627" cy="3451223"/>
            <a:chOff x="3524757" y="2420888"/>
            <a:chExt cx="4503627" cy="3451223"/>
          </a:xfrm>
        </p:grpSpPr>
        <p:sp>
          <p:nvSpPr>
            <p:cNvPr id="17" name="Nota de aviso oval 16"/>
            <p:cNvSpPr/>
            <p:nvPr/>
          </p:nvSpPr>
          <p:spPr>
            <a:xfrm>
              <a:off x="5292080" y="2420888"/>
              <a:ext cx="2736304" cy="1733166"/>
            </a:xfrm>
            <a:prstGeom prst="wedgeEllipseCallout">
              <a:avLst>
                <a:gd name="adj1" fmla="val -42676"/>
                <a:gd name="adj2" fmla="val 80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latin typeface="Titillium"/>
                </a:rPr>
                <a:t>Não está fácil…. E recorrer ao Capital de Risco?</a:t>
              </a:r>
              <a:endParaRPr lang="pt-PT" sz="2000" b="1" dirty="0">
                <a:latin typeface="Titillium"/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757" y="3777625"/>
              <a:ext cx="2094486" cy="209448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568BC-5212-4D93-AB04-3911E27BCD4E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C7AD2BD7-2563-402B-9C89-22D155F25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43D1B3C2-7F81-4E5E-A322-F2198ECCF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C648AD-51AD-499F-BBE4-C90C800C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9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CAPITAL DE RISCO</a:t>
            </a:r>
          </a:p>
        </p:txBody>
      </p:sp>
      <p:pic>
        <p:nvPicPr>
          <p:cNvPr id="5" name="Picture 4" descr="Resultado de imagem para capital criati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82" y="2780111"/>
            <a:ext cx="3026035" cy="17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4"/>
          <p:cNvSpPr/>
          <p:nvPr/>
        </p:nvSpPr>
        <p:spPr>
          <a:xfrm>
            <a:off x="713886" y="2402797"/>
            <a:ext cx="4362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Titillium"/>
                <a:cs typeface="Calibri Light" panose="020F0302020204030204" pitchFamily="34" charset="0"/>
              </a:rPr>
              <a:t>Investimento empresarial das Sociedades de Capital de Risco com o objetivo de financiar as empresas, apoiando o seu desenvolvimento e crescimento, com fortes reflexos na gestão.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206" y="4862833"/>
            <a:ext cx="1854200" cy="672895"/>
          </a:xfrm>
          <a:prstGeom prst="rect">
            <a:avLst/>
          </a:prstGeom>
        </p:spPr>
      </p:pic>
      <p:pic>
        <p:nvPicPr>
          <p:cNvPr id="9" name="Picture 6" descr="http://static1.squarespace.com/static/535416fae4b0245ee3011da1/54e2035de4b04c0eab5140e1/55412709e4b0c3785c3c3660/1431427777957/?format=1000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94" y="1411132"/>
            <a:ext cx="2393012" cy="15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31683-3E5D-451A-8F9D-29AB897823F4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BBD539B8-F91B-4427-BDFF-C312A8AF3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D60CF20A-495B-4EBB-B578-598D811B5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3676CB-7B32-4DC1-8709-DDE3A2E3A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38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CAPITAL DE RISCO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8B848B8-D79D-4079-BEE2-F53CA013696C}"/>
              </a:ext>
            </a:extLst>
          </p:cNvPr>
          <p:cNvGrpSpPr/>
          <p:nvPr/>
        </p:nvGrpSpPr>
        <p:grpSpPr>
          <a:xfrm>
            <a:off x="1501915" y="2910265"/>
            <a:ext cx="6933799" cy="1829688"/>
            <a:chOff x="1078308" y="2780928"/>
            <a:chExt cx="6933799" cy="1829688"/>
          </a:xfrm>
        </p:grpSpPr>
        <p:sp>
          <p:nvSpPr>
            <p:cNvPr id="15" name="Retângulo 14"/>
            <p:cNvSpPr/>
            <p:nvPr/>
          </p:nvSpPr>
          <p:spPr>
            <a:xfrm>
              <a:off x="1078308" y="3779619"/>
              <a:ext cx="36928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t-PT" sz="2400" dirty="0">
                  <a:latin typeface="Titillium"/>
                  <a:cs typeface="Calibri Light" panose="020F0302020204030204" pitchFamily="34" charset="0"/>
                </a:rPr>
                <a:t>Sucesso do negócio é o sucesso do investimento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223315" y="3779619"/>
              <a:ext cx="27887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PT" sz="2400" dirty="0">
                  <a:latin typeface="Titillium"/>
                </a:rPr>
                <a:t>Controlo</a:t>
              </a: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780928"/>
              <a:ext cx="998691" cy="998691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56" y="2882064"/>
              <a:ext cx="897555" cy="89755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CF7EE6-DAFC-4A29-8A8E-3633576BCA0A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7E918434-CE35-420E-9C12-430A62373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FB74A9D5-FF06-4877-AAFB-EF8F4E897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ED76DC-2A8C-4ED6-B12D-0ACA51DE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579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BUSINESS ANGEL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C123817-12F4-4BD9-903C-4911C21BF78E}"/>
              </a:ext>
            </a:extLst>
          </p:cNvPr>
          <p:cNvGrpSpPr/>
          <p:nvPr/>
        </p:nvGrpSpPr>
        <p:grpSpPr>
          <a:xfrm>
            <a:off x="2534883" y="2112375"/>
            <a:ext cx="4074234" cy="3704452"/>
            <a:chOff x="3522102" y="2112375"/>
            <a:chExt cx="4074234" cy="3704452"/>
          </a:xfrm>
        </p:grpSpPr>
        <p:sp>
          <p:nvSpPr>
            <p:cNvPr id="11" name="Nota de aviso oval 10"/>
            <p:cNvSpPr/>
            <p:nvPr/>
          </p:nvSpPr>
          <p:spPr>
            <a:xfrm>
              <a:off x="4788024" y="2112375"/>
              <a:ext cx="2808312" cy="1448006"/>
            </a:xfrm>
            <a:prstGeom prst="wedgeEllipseCallout">
              <a:avLst>
                <a:gd name="adj1" fmla="val -37582"/>
                <a:gd name="adj2" fmla="val 6074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latin typeface="Titillium"/>
                </a:rPr>
                <a:t>Que outras opções temos?</a:t>
              </a:r>
              <a:endParaRPr lang="pt-PT" sz="2000" b="1" dirty="0">
                <a:latin typeface="Titillium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102" y="3717032"/>
              <a:ext cx="2099795" cy="209979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12C50C-2407-4025-9FB6-9642DA0ACF45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130E0A9F-62AE-4384-9738-14F31C2BB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60F92A6E-452C-4CA7-9EC8-470F8F60A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EEEA25-7D3E-435B-8791-48298FDDF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BUSINESS ANGEL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60220" y="1676440"/>
            <a:ext cx="534324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300" dirty="0">
                <a:latin typeface="Titillium"/>
                <a:cs typeface="Calibri Light" panose="020F0302020204030204" pitchFamily="34" charset="0"/>
              </a:rPr>
              <a:t>Um Business </a:t>
            </a:r>
            <a:r>
              <a:rPr lang="pt-PT" sz="2300" dirty="0" err="1">
                <a:latin typeface="Titillium"/>
                <a:cs typeface="Calibri Light" panose="020F0302020204030204" pitchFamily="34" charset="0"/>
              </a:rPr>
              <a:t>Angel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 é um investidor que investe em oportunidades nascentes (tipo </a:t>
            </a:r>
            <a:r>
              <a:rPr lang="pt-PT" sz="2300" i="1" dirty="0" err="1">
                <a:latin typeface="Titillium"/>
                <a:cs typeface="Calibri Light" panose="020F0302020204030204" pitchFamily="34" charset="0"/>
              </a:rPr>
              <a:t>startup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 ou </a:t>
            </a:r>
            <a:r>
              <a:rPr lang="pt-PT" sz="2300" i="1" dirty="0" err="1">
                <a:latin typeface="Titillium"/>
                <a:cs typeface="Calibri Light" panose="020F0302020204030204" pitchFamily="34" charset="0"/>
              </a:rPr>
              <a:t>early</a:t>
            </a:r>
            <a:r>
              <a:rPr lang="pt-PT" sz="2300" i="1" dirty="0">
                <a:latin typeface="Titillium"/>
                <a:cs typeface="Calibri Light" panose="020F0302020204030204" pitchFamily="34" charset="0"/>
              </a:rPr>
              <a:t> </a:t>
            </a:r>
            <a:r>
              <a:rPr lang="pt-PT" sz="2300" i="1" dirty="0" err="1">
                <a:latin typeface="Titillium"/>
                <a:cs typeface="Calibri Light" panose="020F0302020204030204" pitchFamily="34" charset="0"/>
              </a:rPr>
              <a:t>stage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). Participa em projetos com </a:t>
            </a:r>
            <a:r>
              <a:rPr lang="pt-PT" sz="2300" i="1" dirty="0" err="1">
                <a:latin typeface="Titillium"/>
                <a:cs typeface="Calibri Light" panose="020F0302020204030204" pitchFamily="34" charset="0"/>
              </a:rPr>
              <a:t>smart</a:t>
            </a:r>
            <a:r>
              <a:rPr lang="pt-PT" sz="2300" i="1" dirty="0">
                <a:latin typeface="Titillium"/>
                <a:cs typeface="Calibri Light" panose="020F0302020204030204" pitchFamily="34" charset="0"/>
              </a:rPr>
              <a:t> </a:t>
            </a:r>
            <a:r>
              <a:rPr lang="pt-PT" sz="2300" i="1" dirty="0" err="1">
                <a:latin typeface="Titillium"/>
                <a:cs typeface="Calibri Light" panose="020F0302020204030204" pitchFamily="34" charset="0"/>
              </a:rPr>
              <a:t>money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, isto é, para além de aportar capacidade financeira, também contribui com a sua experiência de negócios e contactos.</a:t>
            </a:r>
          </a:p>
          <a:p>
            <a:pPr algn="just"/>
            <a:endParaRPr lang="pt-PT" sz="2300" dirty="0">
              <a:latin typeface="Titillium"/>
              <a:cs typeface="Calibri Light" panose="020F0302020204030204" pitchFamily="34" charset="0"/>
            </a:endParaRPr>
          </a:p>
          <a:p>
            <a:pPr algn="just"/>
            <a:r>
              <a:rPr lang="pt-PT" sz="2300" dirty="0">
                <a:latin typeface="Titillium"/>
                <a:cs typeface="Calibri Light" panose="020F0302020204030204" pitchFamily="34" charset="0"/>
              </a:rPr>
              <a:t>Os Business </a:t>
            </a:r>
            <a:r>
              <a:rPr lang="pt-PT" sz="2300" dirty="0" err="1">
                <a:latin typeface="Titillium"/>
                <a:cs typeface="Calibri Light" panose="020F0302020204030204" pitchFamily="34" charset="0"/>
              </a:rPr>
              <a:t>Angels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 gostam de exercer a sua capacidade de </a:t>
            </a:r>
            <a:r>
              <a:rPr lang="pt-PT" sz="2300" dirty="0" err="1">
                <a:latin typeface="Titillium"/>
                <a:cs typeface="Calibri Light" panose="020F0302020204030204" pitchFamily="34" charset="0"/>
              </a:rPr>
              <a:t>mentoring</a:t>
            </a:r>
            <a:r>
              <a:rPr lang="pt-PT" sz="2300" dirty="0">
                <a:latin typeface="Titillium"/>
                <a:cs typeface="Calibri Light" panose="020F0302020204030204" pitchFamily="34" charset="0"/>
              </a:rPr>
              <a:t> dos projetos e procuram, não só um elevado retorno nos projetos em que investem, como também novos desafios.</a:t>
            </a:r>
          </a:p>
        </p:txBody>
      </p:sp>
      <p:sp>
        <p:nvSpPr>
          <p:cNvPr id="8" name="Nota de aviso em forma de nuvem 7"/>
          <p:cNvSpPr/>
          <p:nvPr/>
        </p:nvSpPr>
        <p:spPr>
          <a:xfrm>
            <a:off x="6012160" y="1374274"/>
            <a:ext cx="2232248" cy="2302076"/>
          </a:xfrm>
          <a:prstGeom prst="cloudCallout">
            <a:avLst>
              <a:gd name="adj1" fmla="val 35833"/>
              <a:gd name="adj2" fmla="val 615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10" descr="Resultado de imagem para business a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73" y="1903307"/>
            <a:ext cx="1456422" cy="12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7" y="4105265"/>
            <a:ext cx="2099795" cy="20997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6358F2-8258-4F92-8474-A9DB07A74505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7BF89B98-06CB-4160-A139-446813D56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36996D85-52FA-4491-B12D-2DCB5DE47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321420-A8BF-4890-B95F-B792B6AEF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1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BUSINESS ANGEL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1764" y="3301713"/>
            <a:ext cx="45615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Processo de disponibilização de financiamento é bastante rápido (decisão do investidor)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latin typeface="Titillium"/>
                <a:cs typeface="Calibri Light" panose="020F0302020204030204" pitchFamily="34" charset="0"/>
              </a:rPr>
              <a:t>Mentoria</a:t>
            </a:r>
            <a:endParaRPr lang="pt-PT" sz="2400" dirty="0">
              <a:latin typeface="Titillium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Acesso à rede de contatos do investidor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156514" y="3301713"/>
            <a:ext cx="35199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Limite de investimento por investidor e projeto, não sendo possível um reinvestimento</a:t>
            </a:r>
          </a:p>
          <a:p>
            <a:endParaRPr lang="pt-PT" sz="2000" dirty="0">
              <a:latin typeface="+mj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5" y="2353591"/>
            <a:ext cx="998691" cy="9986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04158"/>
            <a:ext cx="897555" cy="897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879982C-DDD7-44A2-AFAD-05F38E46BB73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B8AC436B-B053-44FB-90EE-C6B4F3E07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E4FF4E0A-8F0A-437C-BF87-BBB07EAB9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D34778-AD50-4C00-BE5C-A5C352ACC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520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50521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BUSINESS ANGEL</a:t>
            </a:r>
          </a:p>
        </p:txBody>
      </p:sp>
      <p:pic>
        <p:nvPicPr>
          <p:cNvPr id="7" name="Picture 6" descr="http://www.young-entrepreneur-school.com/wp-content/uploads/2012/10/logo-sophia-business-angels-sba-320-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7" y="2220311"/>
            <a:ext cx="1621126" cy="1185448"/>
          </a:xfrm>
          <a:prstGeom prst="rect">
            <a:avLst/>
          </a:prstGeom>
          <a:noFill/>
        </p:spPr>
      </p:pic>
      <p:pic>
        <p:nvPicPr>
          <p:cNvPr id="8" name="Picture 2" descr="http://franciscobanha.com/wp-content/uploads/2011/11/fnaba_blog.jpg"/>
          <p:cNvPicPr>
            <a:picLocks noChangeAspect="1" noChangeArrowheads="1"/>
          </p:cNvPicPr>
          <p:nvPr/>
        </p:nvPicPr>
        <p:blipFill>
          <a:blip r:embed="rId6" cstate="print"/>
          <a:srcRect b="21242"/>
          <a:stretch>
            <a:fillRect/>
          </a:stretch>
        </p:blipFill>
        <p:spPr bwMode="auto">
          <a:xfrm>
            <a:off x="4846967" y="4518305"/>
            <a:ext cx="1819340" cy="1102209"/>
          </a:xfrm>
          <a:prstGeom prst="rect">
            <a:avLst/>
          </a:prstGeom>
          <a:noFill/>
        </p:spPr>
      </p:pic>
      <p:pic>
        <p:nvPicPr>
          <p:cNvPr id="9" name="Picture 6" descr="http://www.pofc.qren.pt/ResourcesUser/2011_Documentos/Servicos_as_PME/Business_Angels/Logo_a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5" y="1655352"/>
            <a:ext cx="1243738" cy="7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blue-early.com/wp-content/uploads/2012/03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25" y="1893926"/>
            <a:ext cx="2001418" cy="3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eggnest.org/images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6" y="1621941"/>
            <a:ext cx="1815572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m1.behance.net/rendition/modules/51262079/disp/9e2bc94b315ba9d1c657280a24da85b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36424" r="12421" b="36193"/>
          <a:stretch/>
        </p:blipFill>
        <p:spPr bwMode="auto">
          <a:xfrm>
            <a:off x="2245129" y="2418638"/>
            <a:ext cx="1781009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pofc.qren.pt/ResourcesUser/2011_Documentos/Servicos_as_PME/Business_Angels/Logo_FirstAngel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02" y="1569429"/>
            <a:ext cx="1470937" cy="7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pofc.qren.pt/ResourcesUser/2011_Documentos/Servicos_as_PME/Business_Angels/Logo_4Wing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46" y="3659065"/>
            <a:ext cx="1157963" cy="6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pofc.qren.pt/ResourcesUser/2011_Documentos/Servicos_as_PME/Business_Angels/Logo_Futurcriter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20" y="2624259"/>
            <a:ext cx="1157963" cy="6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www.pofc.qren.pt/ResourcesUser/2011_Documentos/Servicos_as_PME/Business_Angels/Logo_GreenCapita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76" y="2396669"/>
            <a:ext cx="1157963" cy="6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://www.invictaangels.pt/sysimages/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39" y="3208134"/>
            <a:ext cx="1679762" cy="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://www.freedomgrow.pt/dnn/portals/fg/images/indextal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" y="3538224"/>
            <a:ext cx="1717884" cy="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://lisbonangels.com/wp-content/uploads/2012/03/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69" y="4242804"/>
            <a:ext cx="2001418" cy="3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http://pnvcapital.pt/images/logo_PNV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5" y="4912930"/>
            <a:ext cx="1822398" cy="7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://oresundstartups.com/wp-content/uploads/2013/10/seed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91" y="3649392"/>
            <a:ext cx="1355696" cy="5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http://www.pofc.qren.pt/ResourcesUser/2014/Imagens/BA/SmartVentures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18" y="2892212"/>
            <a:ext cx="1236591" cy="7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www.apba.pt/images/contactos/logo_apba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38" y="4679915"/>
            <a:ext cx="1330712" cy="77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 descr="vima_angels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18392" y="4851816"/>
            <a:ext cx="1269501" cy="82769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815DE00-F2E1-47E6-80E5-D883A6D9E612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32" name="Picture 2" descr="Resultado de imagen de teclabs">
              <a:extLst>
                <a:ext uri="{FF2B5EF4-FFF2-40B4-BE49-F238E27FC236}">
                  <a16:creationId xmlns:a16="http://schemas.microsoft.com/office/drawing/2014/main" id="{F119AA3D-0289-40AD-B195-65F970CBF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Resultado de imagen de faculdade ciencias ulisboa">
              <a:extLst>
                <a:ext uri="{FF2B5EF4-FFF2-40B4-BE49-F238E27FC236}">
                  <a16:creationId xmlns:a16="http://schemas.microsoft.com/office/drawing/2014/main" id="{38B5F497-CA16-4EAE-9185-4C822C91F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780F1D5-433A-4C63-95B6-865174453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06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9" name="Rectângulo 2"/>
          <p:cNvSpPr/>
          <p:nvPr/>
        </p:nvSpPr>
        <p:spPr>
          <a:xfrm>
            <a:off x="2328807" y="53510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tillium"/>
              </a:rPr>
              <a:t>Gregory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Titillium"/>
              </a:rPr>
              <a:t>Berns</a:t>
            </a:r>
            <a:endParaRPr lang="pt-PT" sz="2400" i="1" dirty="0">
              <a:solidFill>
                <a:schemeClr val="bg2">
                  <a:lumMod val="25000"/>
                </a:schemeClr>
              </a:solidFill>
              <a:latin typeface="Titillium"/>
            </a:endParaRPr>
          </a:p>
        </p:txBody>
      </p:sp>
      <p:sp>
        <p:nvSpPr>
          <p:cNvPr id="14" name="Rectângulo 8"/>
          <p:cNvSpPr/>
          <p:nvPr/>
        </p:nvSpPr>
        <p:spPr>
          <a:xfrm>
            <a:off x="1609460" y="1934771"/>
            <a:ext cx="63469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tillium"/>
                <a:ea typeface="Tahoma" panose="020B0604030504040204" pitchFamily="34" charset="0"/>
                <a:cs typeface="Tahoma" panose="020B0604030504040204" pitchFamily="34" charset="0"/>
              </a:rPr>
              <a:t>«A person can have the greatest idea in the world. </a:t>
            </a:r>
          </a:p>
          <a:p>
            <a:pPr algn="ctr"/>
            <a:endParaRPr lang="en-US" sz="3600" b="1" dirty="0">
              <a:solidFill>
                <a:schemeClr val="bg2">
                  <a:lumMod val="25000"/>
                </a:schemeClr>
              </a:solidFill>
              <a:latin typeface="Titilliu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tillium"/>
                <a:ea typeface="Tahoma" panose="020B0604030504040204" pitchFamily="34" charset="0"/>
                <a:cs typeface="Tahoma" panose="020B0604030504040204" pitchFamily="34" charset="0"/>
              </a:rPr>
              <a:t>But if that person can’t convince enough other people, it doesn’t matter.»</a:t>
            </a:r>
          </a:p>
          <a:p>
            <a:pPr algn="r"/>
            <a:endParaRPr lang="en-US" b="1" i="1" dirty="0">
              <a:solidFill>
                <a:schemeClr val="bg2">
                  <a:lumMod val="25000"/>
                </a:schemeClr>
              </a:solidFill>
              <a:latin typeface="Zag Bold" panose="0200050303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3C655D-142E-4CDA-9574-ED2B42E8325F}"/>
              </a:ext>
            </a:extLst>
          </p:cNvPr>
          <p:cNvGrpSpPr/>
          <p:nvPr/>
        </p:nvGrpSpPr>
        <p:grpSpPr>
          <a:xfrm>
            <a:off x="5220072" y="6244871"/>
            <a:ext cx="3923928" cy="623373"/>
            <a:chOff x="5220072" y="6244871"/>
            <a:chExt cx="3923928" cy="623373"/>
          </a:xfrm>
        </p:grpSpPr>
        <p:pic>
          <p:nvPicPr>
            <p:cNvPr id="5122" name="Picture 2" descr="Resultado de imagen de teclab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esultado de imagen de faculdade ciencias ulisbo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7211A1-944A-44C7-9A0C-D69AEAAA4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037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CORPORATE VENTURE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BA03F3A-4F04-4C06-BEC9-A8826EBC60CB}"/>
              </a:ext>
            </a:extLst>
          </p:cNvPr>
          <p:cNvGrpSpPr/>
          <p:nvPr/>
        </p:nvGrpSpPr>
        <p:grpSpPr>
          <a:xfrm>
            <a:off x="2068159" y="2348880"/>
            <a:ext cx="5007683" cy="3523231"/>
            <a:chOff x="3524757" y="2348880"/>
            <a:chExt cx="5007683" cy="3523231"/>
          </a:xfrm>
        </p:grpSpPr>
        <p:sp>
          <p:nvSpPr>
            <p:cNvPr id="7" name="Nota de aviso oval 6"/>
            <p:cNvSpPr/>
            <p:nvPr/>
          </p:nvSpPr>
          <p:spPr>
            <a:xfrm>
              <a:off x="5220072" y="2348880"/>
              <a:ext cx="3312368" cy="1966140"/>
            </a:xfrm>
            <a:prstGeom prst="wedgeEllipseCallout">
              <a:avLst>
                <a:gd name="adj1" fmla="val -42108"/>
                <a:gd name="adj2" fmla="val 6989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latin typeface="Titillium"/>
                </a:rPr>
                <a:t>Quem mais poderia financiar o nosso projeto?</a:t>
              </a: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757" y="3777625"/>
              <a:ext cx="2094486" cy="209448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AECBE2-F8C0-4A67-B0A2-DE93CD2976D5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4" name="Picture 2" descr="Resultado de imagen de teclabs">
              <a:extLst>
                <a:ext uri="{FF2B5EF4-FFF2-40B4-BE49-F238E27FC236}">
                  <a16:creationId xmlns:a16="http://schemas.microsoft.com/office/drawing/2014/main" id="{8F91E37A-F487-4280-9483-73E29B2D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esultado de imagen de faculdade ciencias ulisboa">
              <a:extLst>
                <a:ext uri="{FF2B5EF4-FFF2-40B4-BE49-F238E27FC236}">
                  <a16:creationId xmlns:a16="http://schemas.microsoft.com/office/drawing/2014/main" id="{AAF7659B-32F9-4F9D-9261-8F8CC8EA0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3B3AE8-AA62-4D39-8DCA-0ED0432F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872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CORPORATE VENTURE</a:t>
            </a:r>
          </a:p>
        </p:txBody>
      </p:sp>
      <p:sp>
        <p:nvSpPr>
          <p:cNvPr id="5" name="Rectângulo 11"/>
          <p:cNvSpPr/>
          <p:nvPr/>
        </p:nvSpPr>
        <p:spPr>
          <a:xfrm>
            <a:off x="625596" y="2696553"/>
            <a:ext cx="4450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Titillium"/>
                <a:cs typeface="Calibri Light" panose="020F0302020204030204" pitchFamily="34" charset="0"/>
              </a:rPr>
              <a:t>São investimentos que as grandes empresas/grupos económicos fazem em empresas jovens, e que se encaixam nas suas estratégias, acabando com o desenrolar do tempo por pertencer ao respetivo conglomerado.</a:t>
            </a:r>
          </a:p>
        </p:txBody>
      </p:sp>
      <p:pic>
        <p:nvPicPr>
          <p:cNvPr id="7" name="Picture 10" descr="Logotipo Novab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924472"/>
            <a:ext cx="1584176" cy="17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transferir.jpg"/>
          <p:cNvPicPr>
            <a:picLocks noChangeAspect="1"/>
          </p:cNvPicPr>
          <p:nvPr/>
        </p:nvPicPr>
        <p:blipFill>
          <a:blip r:embed="rId6" cstate="print"/>
          <a:srcRect l="14793" t="26033" r="15188" b="13224"/>
          <a:stretch>
            <a:fillRect/>
          </a:stretch>
        </p:blipFill>
        <p:spPr>
          <a:xfrm>
            <a:off x="5508102" y="1988840"/>
            <a:ext cx="3024337" cy="8142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34325" t="46220" r="34668" b="34880"/>
          <a:stretch>
            <a:fillRect/>
          </a:stretch>
        </p:blipFill>
        <p:spPr bwMode="auto">
          <a:xfrm>
            <a:off x="5508103" y="5085184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DCC25CA-1780-4056-AB36-91EECA29A344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7C4EAC09-794F-4517-B5A3-6C43AE04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04372084-924C-4BD3-BACE-AEA3CD9CA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8179E1-652D-46B5-8947-F9BD5A04F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61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CORPORATE VENTURE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15616" y="3301713"/>
            <a:ext cx="360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Acesso à rede de contatos do grupo investidor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latin typeface="Titillium"/>
                <a:cs typeface="Calibri Light" panose="020F0302020204030204" pitchFamily="34" charset="0"/>
              </a:rPr>
              <a:t>Mentoria</a:t>
            </a:r>
            <a:endParaRPr lang="pt-PT" sz="2400" dirty="0">
              <a:latin typeface="Titillium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56514" y="3301713"/>
            <a:ext cx="337592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300" dirty="0">
                <a:latin typeface="Titillium"/>
              </a:rPr>
              <a:t>Processo longo e complexo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300" dirty="0">
                <a:latin typeface="Titillium"/>
              </a:rPr>
              <a:t>Conflito de interesses comerciais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300" dirty="0">
                <a:latin typeface="Titillium"/>
              </a:rPr>
              <a:t>Distanciamento de outros investidores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300" dirty="0">
                <a:latin typeface="Titillium"/>
              </a:rPr>
              <a:t>Restrições de negócio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5" y="2353591"/>
            <a:ext cx="998691" cy="99869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04158"/>
            <a:ext cx="897555" cy="8975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B7C53-1C40-4987-8BCD-38F975478988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9" name="Picture 2" descr="Resultado de imagen de teclabs">
              <a:extLst>
                <a:ext uri="{FF2B5EF4-FFF2-40B4-BE49-F238E27FC236}">
                  <a16:creationId xmlns:a16="http://schemas.microsoft.com/office/drawing/2014/main" id="{CE471E7B-89CD-4212-8840-EEC4FFE7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esultado de imagen de faculdade ciencias ulisboa">
              <a:extLst>
                <a:ext uri="{FF2B5EF4-FFF2-40B4-BE49-F238E27FC236}">
                  <a16:creationId xmlns:a16="http://schemas.microsoft.com/office/drawing/2014/main" id="{D1C2D952-74C1-451B-921F-481456C25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A967D5-E65B-4911-A6A0-B58915BE3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28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EMPRÉSTIMO BANCÁRIO (Capital Alheio)</a:t>
            </a:r>
          </a:p>
        </p:txBody>
      </p:sp>
      <p:sp>
        <p:nvSpPr>
          <p:cNvPr id="9" name="Nota de aviso oval 8"/>
          <p:cNvSpPr/>
          <p:nvPr/>
        </p:nvSpPr>
        <p:spPr>
          <a:xfrm>
            <a:off x="418622" y="1936308"/>
            <a:ext cx="3210482" cy="1833602"/>
          </a:xfrm>
          <a:prstGeom prst="wedgeEllipseCallout">
            <a:avLst>
              <a:gd name="adj1" fmla="val 31710"/>
              <a:gd name="adj2" fmla="val 61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Acho que vamos conseguir financiamento através do Capital Alheio. Mas como?</a:t>
            </a:r>
            <a:endParaRPr lang="pt-PT" sz="2000" b="1" dirty="0">
              <a:latin typeface="Titillium"/>
            </a:endParaRPr>
          </a:p>
        </p:txBody>
      </p:sp>
      <p:sp>
        <p:nvSpPr>
          <p:cNvPr id="11" name="Nota de aviso oval 10"/>
          <p:cNvSpPr/>
          <p:nvPr/>
        </p:nvSpPr>
        <p:spPr>
          <a:xfrm>
            <a:off x="6732240" y="3023638"/>
            <a:ext cx="2155810" cy="1492545"/>
          </a:xfrm>
          <a:prstGeom prst="wedgeEllipseCallout">
            <a:avLst>
              <a:gd name="adj1" fmla="val -59648"/>
              <a:gd name="adj2" fmla="val 6071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Através de Empréstimo Bancário!</a:t>
            </a:r>
            <a:endParaRPr lang="pt-PT" sz="2000" b="1" dirty="0">
              <a:latin typeface="Titillium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8" y="3858053"/>
            <a:ext cx="2099795" cy="209979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4" y="3873343"/>
            <a:ext cx="2094486" cy="20944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9B74AD-F237-4B30-B018-3CF719340F7E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4" name="Picture 2" descr="Resultado de imagen de teclabs">
              <a:extLst>
                <a:ext uri="{FF2B5EF4-FFF2-40B4-BE49-F238E27FC236}">
                  <a16:creationId xmlns:a16="http://schemas.microsoft.com/office/drawing/2014/main" id="{8E09FC8C-BC32-40C8-B167-6582E24A7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n de faculdade ciencias ulisboa">
              <a:extLst>
                <a:ext uri="{FF2B5EF4-FFF2-40B4-BE49-F238E27FC236}">
                  <a16:creationId xmlns:a16="http://schemas.microsoft.com/office/drawing/2014/main" id="{B132204F-07E0-49DE-8DE7-7EEDDC7F2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9A1878-59C6-4972-B265-0AEB462E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892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/>
          <a:lstStyle/>
          <a:p>
            <a:r>
              <a:rPr lang="pt-P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EMPRÉSTIMO BANCÁRIO (Capital Alheio)</a:t>
            </a:r>
            <a:endParaRPr lang="pt-PT" sz="3300" b="1" dirty="0">
              <a:solidFill>
                <a:schemeClr val="bg1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34561" y="2158162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Titillium"/>
                <a:cs typeface="Calibri Light" panose="020F0302020204030204" pitchFamily="34" charset="0"/>
              </a:rPr>
              <a:t>É um contrato estabelecido entre um cliente (pessoa ou empresa) e a entidade bancária, em que o banco cede temporariamente uma determinada quantia. que será devolvida, com juros, à instituição financeira num prazo determinado.</a:t>
            </a:r>
          </a:p>
        </p:txBody>
      </p:sp>
      <p:pic>
        <p:nvPicPr>
          <p:cNvPr id="7" name="Picture 2" descr="http://www.companhiadossitters.pt/imagens/upload/logo_MillenniumBc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532" y="1905935"/>
            <a:ext cx="2555776" cy="583506"/>
          </a:xfrm>
          <a:prstGeom prst="rect">
            <a:avLst/>
          </a:prstGeom>
          <a:noFill/>
        </p:spPr>
      </p:pic>
      <p:pic>
        <p:nvPicPr>
          <p:cNvPr id="8" name="Picture 4" descr="http://www.diver.com.pt/media/image_manager/logo-cgd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0030" y="3081875"/>
            <a:ext cx="1494098" cy="1323056"/>
          </a:xfrm>
          <a:prstGeom prst="rect">
            <a:avLst/>
          </a:prstGeom>
          <a:noFill/>
        </p:spPr>
      </p:pic>
      <p:pic>
        <p:nvPicPr>
          <p:cNvPr id="9" name="Picture 6" descr="http://www.ces.uc.pt/ficheiros2/images/Logo%20B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1112" y="5078115"/>
            <a:ext cx="1679468" cy="701178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A8FFA5-EA44-42C8-8C1D-69EB402BDDD4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90A2E284-0E3C-4DBD-89A5-DAE37AB04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C49C35F3-BA6E-4F38-AB83-2C0E5A173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100269-B0A4-4E68-90BD-29BCFCD6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/>
          <a:lstStyle/>
          <a:p>
            <a:r>
              <a:rPr lang="pt-P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EMPRÉSTIMO BANCÁRIO (Capital Alheio)</a:t>
            </a:r>
            <a:endParaRPr lang="pt-PT" sz="33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15616" y="3301713"/>
            <a:ext cx="3600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Indicado para insuficiências temporárias e previsíveis de tesouraria ou para prevenir o aparecimento de ruturas inesperadas</a:t>
            </a:r>
          </a:p>
          <a:p>
            <a:pPr lvl="0"/>
            <a:endParaRPr lang="pt-PT" sz="2000" dirty="0">
              <a:latin typeface="+mj-lt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56514" y="3301713"/>
            <a:ext cx="3375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Restrições ao acesso a mais créditos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Aumento dos </a:t>
            </a:r>
            <a:r>
              <a:rPr lang="pt-PT" sz="2400" i="1" dirty="0">
                <a:latin typeface="Titillium"/>
              </a:rPr>
              <a:t>spreads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5" y="2353591"/>
            <a:ext cx="998691" cy="99869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04158"/>
            <a:ext cx="897555" cy="8975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B85041-34EA-4E0F-B1C4-902ED5A38562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9" name="Picture 2" descr="Resultado de imagen de teclabs">
              <a:extLst>
                <a:ext uri="{FF2B5EF4-FFF2-40B4-BE49-F238E27FC236}">
                  <a16:creationId xmlns:a16="http://schemas.microsoft.com/office/drawing/2014/main" id="{07EBE5D7-BAD7-489A-865D-A80E54836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esultado de imagen de faculdade ciencias ulisboa">
              <a:extLst>
                <a:ext uri="{FF2B5EF4-FFF2-40B4-BE49-F238E27FC236}">
                  <a16:creationId xmlns:a16="http://schemas.microsoft.com/office/drawing/2014/main" id="{49052916-4E4E-498E-B752-3E30A07CA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4B0841-3DB3-407F-B053-7ED771D3D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614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FONTES DE FINANCIAMENTO</a:t>
            </a:r>
          </a:p>
        </p:txBody>
      </p:sp>
      <p:sp>
        <p:nvSpPr>
          <p:cNvPr id="14" name="Nota de aviso oval 13"/>
          <p:cNvSpPr/>
          <p:nvPr/>
        </p:nvSpPr>
        <p:spPr>
          <a:xfrm>
            <a:off x="442535" y="2336006"/>
            <a:ext cx="2733229" cy="1592640"/>
          </a:xfrm>
          <a:prstGeom prst="wedgeEllipseCallout">
            <a:avLst>
              <a:gd name="adj1" fmla="val 42398"/>
              <a:gd name="adj2" fmla="val 60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Não nos restando outras opções…. </a:t>
            </a:r>
          </a:p>
        </p:txBody>
      </p:sp>
      <p:sp>
        <p:nvSpPr>
          <p:cNvPr id="16" name="Nota de aviso oval 15"/>
          <p:cNvSpPr/>
          <p:nvPr/>
        </p:nvSpPr>
        <p:spPr>
          <a:xfrm>
            <a:off x="6084168" y="2138409"/>
            <a:ext cx="2808312" cy="1614044"/>
          </a:xfrm>
          <a:prstGeom prst="wedgeEllipseCallout">
            <a:avLst>
              <a:gd name="adj1" fmla="val -41334"/>
              <a:gd name="adj2" fmla="val 58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Acho que sei quem nos pode FINANCIAR!</a:t>
            </a:r>
            <a:endParaRPr lang="pt-PT" sz="2000" b="1" dirty="0">
              <a:latin typeface="Titillium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8" y="3858053"/>
            <a:ext cx="2099795" cy="20997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4" y="3873343"/>
            <a:ext cx="2094486" cy="20944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BA9AE-AA38-4A3C-B290-D08D95E05847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C7A8CD5F-7CDD-4C34-9F40-2A98F1590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esultado de imagen de faculdade ciencias ulisboa">
              <a:extLst>
                <a:ext uri="{FF2B5EF4-FFF2-40B4-BE49-F238E27FC236}">
                  <a16:creationId xmlns:a16="http://schemas.microsoft.com/office/drawing/2014/main" id="{683260DF-11E0-4928-98D2-622038FE6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ACD5C1-417F-4B25-8342-A43495DB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34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OS 3 </a:t>
            </a:r>
            <a:r>
              <a:rPr lang="pt-PT" sz="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F’s</a:t>
            </a:r>
            <a:endParaRPr lang="pt-PT" sz="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tham Book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1" y="177050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err="1">
                <a:solidFill>
                  <a:srgbClr val="FFC000"/>
                </a:solidFill>
                <a:latin typeface="Titillium"/>
              </a:rPr>
              <a:t>F</a:t>
            </a:r>
            <a:r>
              <a:rPr lang="pt-PT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tillium"/>
              </a:rPr>
              <a:t>amily</a:t>
            </a:r>
            <a:endParaRPr lang="pt-PT" sz="4800" b="1" dirty="0">
              <a:solidFill>
                <a:schemeClr val="tx1">
                  <a:lumMod val="85000"/>
                  <a:lumOff val="15000"/>
                </a:schemeClr>
              </a:solidFill>
              <a:latin typeface="Titillium"/>
            </a:endParaRPr>
          </a:p>
        </p:txBody>
      </p:sp>
      <p:pic>
        <p:nvPicPr>
          <p:cNvPr id="1026" name="Picture 2" descr="Resultado de imagen de fami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5" y="3247330"/>
            <a:ext cx="5416004" cy="36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D29010-30D9-4FC4-BFFF-82FD9DBAF01A}"/>
              </a:ext>
            </a:extLst>
          </p:cNvPr>
          <p:cNvGrpSpPr/>
          <p:nvPr/>
        </p:nvGrpSpPr>
        <p:grpSpPr>
          <a:xfrm>
            <a:off x="6598531" y="6235200"/>
            <a:ext cx="2569776" cy="622800"/>
            <a:chOff x="6598531" y="6235200"/>
            <a:chExt cx="2569776" cy="622800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54A599ED-8AF9-49ED-A409-63C89F54A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531" y="6247182"/>
              <a:ext cx="1310121" cy="61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199D08F8-0858-4A66-9DD4-9597D12A7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661" y="6235200"/>
              <a:ext cx="1187646" cy="62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7976E11-9140-4B34-90D1-4FDAAD44D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816" y="6247182"/>
            <a:ext cx="1473891" cy="6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7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OS 3 </a:t>
            </a:r>
            <a:r>
              <a:rPr lang="pt-PT" sz="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F’s</a:t>
            </a:r>
            <a:endParaRPr lang="pt-PT" sz="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tham Book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3589" y="15519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err="1">
                <a:solidFill>
                  <a:srgbClr val="FFC000"/>
                </a:solidFill>
                <a:latin typeface="Titillium"/>
              </a:rPr>
              <a:t>F</a:t>
            </a:r>
            <a:r>
              <a:rPr lang="pt-PT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tillium"/>
              </a:rPr>
              <a:t>riends</a:t>
            </a:r>
            <a:endParaRPr lang="pt-PT" sz="4800" b="1" dirty="0">
              <a:solidFill>
                <a:schemeClr val="tx1">
                  <a:lumMod val="85000"/>
                  <a:lumOff val="15000"/>
                </a:schemeClr>
              </a:solidFill>
              <a:latin typeface="Titillium"/>
            </a:endParaRPr>
          </a:p>
        </p:txBody>
      </p:sp>
      <p:pic>
        <p:nvPicPr>
          <p:cNvPr id="8" name="Picture 8" descr="Resultado de imagem para amigo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18360"/>
            <a:ext cx="5356948" cy="39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781D19-A99C-49F9-8C93-2FD2D38D76D2}"/>
              </a:ext>
            </a:extLst>
          </p:cNvPr>
          <p:cNvGrpSpPr/>
          <p:nvPr/>
        </p:nvGrpSpPr>
        <p:grpSpPr>
          <a:xfrm>
            <a:off x="6598531" y="6235200"/>
            <a:ext cx="2569776" cy="622800"/>
            <a:chOff x="6598531" y="6235200"/>
            <a:chExt cx="2569776" cy="622800"/>
          </a:xfrm>
        </p:grpSpPr>
        <p:pic>
          <p:nvPicPr>
            <p:cNvPr id="11" name="Picture 2" descr="Resultado de imagen de teclabs">
              <a:extLst>
                <a:ext uri="{FF2B5EF4-FFF2-40B4-BE49-F238E27FC236}">
                  <a16:creationId xmlns:a16="http://schemas.microsoft.com/office/drawing/2014/main" id="{E831AECB-ECBC-4C07-9897-681FD2A5E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531" y="6247182"/>
              <a:ext cx="1310121" cy="61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B88E0B98-9651-425A-ABD7-56A17FFA2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661" y="6235200"/>
              <a:ext cx="1187646" cy="62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B9C01-B6F0-4826-BADF-EB7B96F8E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329" y="6235200"/>
            <a:ext cx="1473891" cy="6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2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OS 3 </a:t>
            </a:r>
            <a:r>
              <a:rPr lang="pt-PT" sz="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F’s</a:t>
            </a:r>
            <a:endParaRPr lang="pt-PT" sz="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tham Book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9828" y="1548328"/>
            <a:ext cx="55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err="1">
                <a:solidFill>
                  <a:srgbClr val="FFC000"/>
                </a:solidFill>
                <a:latin typeface="Titillium"/>
              </a:rPr>
              <a:t>F</a:t>
            </a:r>
            <a:r>
              <a:rPr lang="pt-PT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tillium"/>
              </a:rPr>
              <a:t>ools</a:t>
            </a:r>
            <a:endParaRPr lang="pt-PT" sz="4800" b="1" dirty="0">
              <a:solidFill>
                <a:schemeClr val="tx1">
                  <a:lumMod val="85000"/>
                  <a:lumOff val="15000"/>
                </a:schemeClr>
              </a:solidFill>
              <a:latin typeface="Titillium"/>
            </a:endParaRPr>
          </a:p>
        </p:txBody>
      </p:sp>
      <p:pic>
        <p:nvPicPr>
          <p:cNvPr id="8" name="Picture 2" descr="Resultado de imagem para rowan atkin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76055"/>
            <a:ext cx="5791516" cy="34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B3B0CD-E9EF-487A-A73A-8241F1B47120}"/>
              </a:ext>
            </a:extLst>
          </p:cNvPr>
          <p:cNvGrpSpPr/>
          <p:nvPr/>
        </p:nvGrpSpPr>
        <p:grpSpPr>
          <a:xfrm>
            <a:off x="6739770" y="6219936"/>
            <a:ext cx="2476310" cy="638064"/>
            <a:chOff x="6739770" y="6219936"/>
            <a:chExt cx="2476310" cy="638064"/>
          </a:xfrm>
        </p:grpSpPr>
        <p:pic>
          <p:nvPicPr>
            <p:cNvPr id="11" name="Picture 2" descr="Resultado de imagen de teclabs">
              <a:extLst>
                <a:ext uri="{FF2B5EF4-FFF2-40B4-BE49-F238E27FC236}">
                  <a16:creationId xmlns:a16="http://schemas.microsoft.com/office/drawing/2014/main" id="{6AC2E14E-8026-493A-A95E-0612F04B6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770" y="6247182"/>
              <a:ext cx="1310121" cy="61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EC67A0BC-1929-4AAA-9824-29C7EE2F3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34" y="6219936"/>
              <a:ext cx="1187646" cy="62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11798C5-9FE2-420F-B57E-4CEE34777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1199"/>
            <a:ext cx="1473891" cy="6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8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FINANCIARIA O SEU PRÓPRIO NEGÓCIO?</a:t>
            </a:r>
          </a:p>
        </p:txBody>
      </p:sp>
      <p:pic>
        <p:nvPicPr>
          <p:cNvPr id="2050" name="Picture 2" descr="buy, cash, coi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8" t="-2688" r="15538" b="2688"/>
          <a:stretch/>
        </p:blipFill>
        <p:spPr bwMode="auto">
          <a:xfrm>
            <a:off x="1055318" y="1548328"/>
            <a:ext cx="7414780" cy="48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4B9C0-B4C1-4642-8CCB-00B4BC9CE9C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00" y="6301814"/>
            <a:ext cx="392400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59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FONTES DE FINANCIAMENTO</a:t>
            </a:r>
          </a:p>
        </p:txBody>
      </p:sp>
      <p:sp>
        <p:nvSpPr>
          <p:cNvPr id="8" name="Nota de aviso oval 7"/>
          <p:cNvSpPr/>
          <p:nvPr/>
        </p:nvSpPr>
        <p:spPr>
          <a:xfrm>
            <a:off x="2618598" y="1548328"/>
            <a:ext cx="3117942" cy="1786484"/>
          </a:xfrm>
          <a:prstGeom prst="wedgeEllipseCallout">
            <a:avLst>
              <a:gd name="adj1" fmla="val -27389"/>
              <a:gd name="adj2" fmla="val 762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Já sei como iremos conseguir! Através de </a:t>
            </a:r>
            <a:r>
              <a:rPr lang="pt-PT" sz="2000" dirty="0" err="1">
                <a:latin typeface="Titillium"/>
              </a:rPr>
              <a:t>Crowdfunding</a:t>
            </a:r>
            <a:r>
              <a:rPr lang="pt-PT" sz="2000" dirty="0">
                <a:latin typeface="Titillium"/>
              </a:rPr>
              <a:t>?</a:t>
            </a:r>
          </a:p>
        </p:txBody>
      </p:sp>
      <p:sp>
        <p:nvSpPr>
          <p:cNvPr id="9" name="Nota de aviso oval 8"/>
          <p:cNvSpPr/>
          <p:nvPr/>
        </p:nvSpPr>
        <p:spPr>
          <a:xfrm>
            <a:off x="6689669" y="4077072"/>
            <a:ext cx="2437965" cy="1027256"/>
          </a:xfrm>
          <a:prstGeom prst="wedgeEllipseCallout">
            <a:avLst>
              <a:gd name="adj1" fmla="val -68503"/>
              <a:gd name="adj2" fmla="val 520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err="1">
                <a:latin typeface="Titillium"/>
              </a:rPr>
              <a:t>Crow</a:t>
            </a:r>
            <a:r>
              <a:rPr lang="pt-PT" sz="2000" dirty="0">
                <a:latin typeface="Titillium"/>
              </a:rPr>
              <a:t>… quê?!?</a:t>
            </a:r>
            <a:endParaRPr lang="pt-PT" sz="2000" b="1" dirty="0">
              <a:latin typeface="Titillium"/>
            </a:endParaRPr>
          </a:p>
        </p:txBody>
      </p:sp>
      <p:sp>
        <p:nvSpPr>
          <p:cNvPr id="10" name="Nota de aviso oval 9"/>
          <p:cNvSpPr/>
          <p:nvPr/>
        </p:nvSpPr>
        <p:spPr>
          <a:xfrm>
            <a:off x="611560" y="2476118"/>
            <a:ext cx="1877173" cy="888553"/>
          </a:xfrm>
          <a:prstGeom prst="wedgeEllipseCallout">
            <a:avLst>
              <a:gd name="adj1" fmla="val 72307"/>
              <a:gd name="adj2" fmla="val 1228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latin typeface="Titillium"/>
              </a:rPr>
              <a:t>Nem eles…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8" y="3858053"/>
            <a:ext cx="2099795" cy="209979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4" y="3873343"/>
            <a:ext cx="2094486" cy="20944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000CF1-F837-49DE-B5C2-56951ADFA220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6" name="Picture 2" descr="Resultado de imagen de teclabs">
              <a:extLst>
                <a:ext uri="{FF2B5EF4-FFF2-40B4-BE49-F238E27FC236}">
                  <a16:creationId xmlns:a16="http://schemas.microsoft.com/office/drawing/2014/main" id="{4BE86F4C-F446-4555-A648-867B788AF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n de faculdade ciencias ulisboa">
              <a:extLst>
                <a:ext uri="{FF2B5EF4-FFF2-40B4-BE49-F238E27FC236}">
                  <a16:creationId xmlns:a16="http://schemas.microsoft.com/office/drawing/2014/main" id="{B3F2CB3E-B962-4E26-81E3-FC3059EE0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384AA2-DE6D-42B8-A764-07D86C45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299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CROWDFUNDING</a:t>
            </a:r>
          </a:p>
        </p:txBody>
      </p:sp>
      <p:sp>
        <p:nvSpPr>
          <p:cNvPr id="5" name="Rectângulo 13"/>
          <p:cNvSpPr/>
          <p:nvPr/>
        </p:nvSpPr>
        <p:spPr>
          <a:xfrm>
            <a:off x="899592" y="2556616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Titillium"/>
                <a:cs typeface="Calibri Light" panose="020F0302020204030204" pitchFamily="34" charset="0"/>
              </a:rPr>
              <a:t>Obtenção de capital para iniciativas de interesse coletivo através da agregação de múltiplas fontes de financiamento, em geral pessoas interessadas no projeto.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47" y="2050376"/>
            <a:ext cx="2778977" cy="10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NOVO BANCO Crowdfun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57" y="3441472"/>
            <a:ext cx="33337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215" y="4785617"/>
            <a:ext cx="2827544" cy="12344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AAB5B9B-7371-4BF4-AF36-2FE30A6D4C76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969DBF23-6DC6-490C-AAB4-45F29497C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FC24EB64-E50C-401B-8315-A9FA21767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35663F-8FCC-4DA8-82E6-ED674F9C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112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CROWDFUNDING</a:t>
            </a:r>
            <a:endParaRPr lang="pt-PT" sz="3800" b="1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5343" y="184781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250" b="1" dirty="0">
                <a:latin typeface="Titillium"/>
                <a:cs typeface="Calibri Light" panose="020F0302020204030204" pitchFamily="34" charset="0"/>
              </a:rPr>
              <a:t>Baseada em Doações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 (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Donation</a:t>
            </a:r>
            <a:r>
              <a:rPr lang="pt-PT" sz="2250" i="1" dirty="0">
                <a:latin typeface="Titillium"/>
                <a:cs typeface="Calibri Light" panose="020F0302020204030204" pitchFamily="34" charset="0"/>
              </a:rPr>
              <a:t> 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Based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) – As pessoas (investidores) mobilizam-se em prol de causas sociais;</a:t>
            </a:r>
          </a:p>
          <a:p>
            <a:endParaRPr lang="pt-PT" sz="2250" dirty="0">
              <a:latin typeface="Titillium"/>
              <a:cs typeface="Calibri Light" panose="020F0302020204030204" pitchFamily="34" charset="0"/>
            </a:endParaRPr>
          </a:p>
          <a:p>
            <a:pPr algn="just"/>
            <a:r>
              <a:rPr lang="pt-PT" sz="2250" b="1" dirty="0">
                <a:latin typeface="Titillium"/>
                <a:cs typeface="Calibri Light" panose="020F0302020204030204" pitchFamily="34" charset="0"/>
              </a:rPr>
              <a:t>Baseada em Recompensas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 (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Rewarding</a:t>
            </a:r>
            <a:r>
              <a:rPr lang="pt-PT" sz="2250" i="1" dirty="0">
                <a:latin typeface="Titillium"/>
                <a:cs typeface="Calibri Light" panose="020F0302020204030204" pitchFamily="34" charset="0"/>
              </a:rPr>
              <a:t> 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Based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) – Os investidores recebem produtos ou serviços em troca  do valor investido.  Exemplo: Investir numa empresa que pretende lançar um linha de relógios inovadora , em troca receberá um dos primeiros relógios a serem produzidos;</a:t>
            </a:r>
          </a:p>
          <a:p>
            <a:endParaRPr lang="pt-PT" sz="2250" b="1" dirty="0">
              <a:latin typeface="Titillium"/>
              <a:cs typeface="Calibri Light" panose="020F0302020204030204" pitchFamily="34" charset="0"/>
            </a:endParaRPr>
          </a:p>
          <a:p>
            <a:pPr algn="just"/>
            <a:r>
              <a:rPr lang="pt-PT" sz="2250" b="1" dirty="0">
                <a:latin typeface="Titillium"/>
                <a:cs typeface="Calibri Light" panose="020F0302020204030204" pitchFamily="34" charset="0"/>
              </a:rPr>
              <a:t>Coprodução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 (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Coproduction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) – A partir do anúncio antecipado de produtos geralmente de consumo, como relógios, jogos e outros, a 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crowd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 movimenta-se para permitir a finalização, produção e entrega do produto;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556B1D-D963-49E4-8067-EBCE7897C8C6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F676EC7C-3857-462D-9809-816FF3198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5CBEBD93-BB2A-4F12-A169-4EE26C068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049B22-7CF1-4B3A-9D40-14472524F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172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CROWDFUNDING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8356" y="2204864"/>
            <a:ext cx="8507288" cy="5073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2250" b="1" dirty="0">
                <a:latin typeface="Titillium"/>
                <a:cs typeface="Calibri Light" panose="020F0302020204030204" pitchFamily="34" charset="0"/>
              </a:rPr>
              <a:t>Emprestar e Receber Emprestado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 (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Lending</a:t>
            </a:r>
            <a:r>
              <a:rPr lang="pt-PT" sz="2250" i="1" dirty="0">
                <a:latin typeface="Titillium"/>
                <a:cs typeface="Calibri Light" panose="020F0302020204030204" pitchFamily="34" charset="0"/>
              </a:rPr>
              <a:t> &amp; 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Borrowing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) - onde muitas pessoas e empresas recebem emprestado e emprestam valores, com taxas de captação mais favoráveis que o mercado financeiro e taxas de remuneração mais atrativas que as pagas pelos bancos.</a:t>
            </a:r>
            <a:endParaRPr lang="pt-PT" sz="2250" b="1" dirty="0">
              <a:latin typeface="Titillium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250" b="1" dirty="0">
                <a:latin typeface="Titillium"/>
                <a:cs typeface="Calibri Light" panose="020F0302020204030204" pitchFamily="34" charset="0"/>
              </a:rPr>
              <a:t>Capital Inicial de Empresas Nascentes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 (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Equity</a:t>
            </a:r>
            <a:r>
              <a:rPr lang="pt-PT" sz="2250" i="1" dirty="0">
                <a:latin typeface="Titillium"/>
                <a:cs typeface="Calibri Light" panose="020F0302020204030204" pitchFamily="34" charset="0"/>
              </a:rPr>
              <a:t> 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Based</a:t>
            </a:r>
            <a:r>
              <a:rPr lang="pt-PT" sz="2250" i="1" dirty="0">
                <a:latin typeface="Titillium"/>
                <a:cs typeface="Calibri Light" panose="020F0302020204030204" pitchFamily="34" charset="0"/>
              </a:rPr>
              <a:t> for </a:t>
            </a:r>
            <a:r>
              <a:rPr lang="pt-PT" sz="2250" i="1" dirty="0" err="1">
                <a:latin typeface="Titillium"/>
                <a:cs typeface="Calibri Light" panose="020F0302020204030204" pitchFamily="34" charset="0"/>
              </a:rPr>
              <a:t>Startups</a:t>
            </a:r>
            <a:r>
              <a:rPr lang="pt-PT" sz="2250" dirty="0">
                <a:latin typeface="Titillium"/>
                <a:cs typeface="Calibri Light" panose="020F0302020204030204" pitchFamily="34" charset="0"/>
              </a:rPr>
              <a:t>) - em função dos requisitos da regulamentação do mercado de capitais.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DEC60A-7D27-466D-B77D-C78D08370567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E48E9CC4-441B-41B4-998F-CB0478B01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D3A405A8-92FE-4122-8813-4BCFC3FBD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C8EF2C-8679-4430-A9FB-2F8C066C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258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CROWDFUNDING</a:t>
            </a:r>
            <a:endParaRPr lang="pt-PT" sz="3800" b="1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27585" y="3301713"/>
            <a:ext cx="37528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Eliminação dos riscos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Ferramenta de marketing imediata e sem custos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Feedback quase imediato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  <a:cs typeface="Calibri Light" panose="020F0302020204030204" pitchFamily="34" charset="0"/>
              </a:rPr>
              <a:t>Possibilita a pré-venda de produtos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Zag Bold" panose="02000503030000020004" pitchFamily="50" charset="0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Zag Bold" panose="02000503030000020004" pitchFamily="50" charset="0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Zag Bold" panose="02000503030000020004" pitchFamily="50" charset="0"/>
              <a:cs typeface="Calibri Light" panose="020F030202020403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075183" y="3301713"/>
            <a:ext cx="3375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Útil apenas para projetos de pequena dimensão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Não é indicado para projetos B2B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Risco de fraude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Titillium"/>
              </a:rPr>
              <a:t>Feedback negativo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5" y="2353591"/>
            <a:ext cx="998691" cy="9986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04158"/>
            <a:ext cx="897555" cy="897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CB3B6C-F23B-4FA2-8EA4-2FF603E189E2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D9391B07-AA4D-446B-B2FE-6DAF29448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BDCF7EDB-B324-4AFE-979C-A323049C7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26AB63-9E50-413D-AAF0-1D375ADD7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686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  <a:solidFill>
            <a:schemeClr val="tx1">
              <a:lumMod val="85000"/>
              <a:lumOff val="15000"/>
            </a:schemeClr>
          </a:solidFill>
        </p:spPr>
      </p:pic>
      <p:sp>
        <p:nvSpPr>
          <p:cNvPr id="9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66140" y="6330947"/>
            <a:ext cx="2057400" cy="365125"/>
          </a:xfrm>
        </p:spPr>
        <p:txBody>
          <a:bodyPr/>
          <a:lstStyle/>
          <a:p>
            <a:pPr>
              <a:defRPr/>
            </a:pPr>
            <a:fld id="{641ECDB6-B650-4ED0-A116-835770D88321}" type="slidenum">
              <a:rPr lang="pt-PT">
                <a:latin typeface="Myriad Pro" pitchFamily="34" charset="0"/>
              </a:rPr>
              <a:pPr>
                <a:defRPr/>
              </a:pPr>
              <a:t>45</a:t>
            </a:fld>
            <a:endParaRPr lang="pt-PT">
              <a:latin typeface="Myriad Pro" pitchFamily="34" charset="0"/>
            </a:endParaRPr>
          </a:p>
        </p:txBody>
      </p:sp>
      <p:sp>
        <p:nvSpPr>
          <p:cNvPr id="11" name="Nota de aviso oval 10"/>
          <p:cNvSpPr/>
          <p:nvPr/>
        </p:nvSpPr>
        <p:spPr>
          <a:xfrm>
            <a:off x="0" y="2275997"/>
            <a:ext cx="2555776" cy="1213850"/>
          </a:xfrm>
          <a:prstGeom prst="wedgeEllipseCallout">
            <a:avLst>
              <a:gd name="adj1" fmla="val -17154"/>
              <a:gd name="adj2" fmla="val 761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900" dirty="0">
                <a:latin typeface="Titillium"/>
              </a:rPr>
              <a:t>CONSEGUIMOS!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619" y="3974958"/>
            <a:ext cx="2644074" cy="2256960"/>
          </a:xfrm>
          <a:prstGeom prst="rect">
            <a:avLst/>
          </a:prstGeom>
        </p:spPr>
      </p:pic>
      <p:sp>
        <p:nvSpPr>
          <p:cNvPr id="15" name="Nota de aviso oval 14"/>
          <p:cNvSpPr/>
          <p:nvPr/>
        </p:nvSpPr>
        <p:spPr>
          <a:xfrm>
            <a:off x="2620637" y="2471282"/>
            <a:ext cx="2138359" cy="1261122"/>
          </a:xfrm>
          <a:prstGeom prst="wedgeEllipseCallout">
            <a:avLst>
              <a:gd name="adj1" fmla="val -38143"/>
              <a:gd name="adj2" fmla="val 640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900" dirty="0">
                <a:latin typeface="Titillium"/>
              </a:rPr>
              <a:t>Vamos lá avançar com o negócio!</a:t>
            </a:r>
          </a:p>
        </p:txBody>
      </p:sp>
      <p:pic>
        <p:nvPicPr>
          <p:cNvPr id="20" name="Picture 4" descr="Resultado de imagem para street food lemona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066"/>
          <a:stretch/>
        </p:blipFill>
        <p:spPr bwMode="auto">
          <a:xfrm>
            <a:off x="5743696" y="2018577"/>
            <a:ext cx="3220792" cy="3873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958"/>
            <a:ext cx="1815473" cy="18154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1" y="3974958"/>
            <a:ext cx="1815473" cy="18154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2C08B-475C-426E-8091-01B843CC8576}"/>
              </a:ext>
            </a:extLst>
          </p:cNvPr>
          <p:cNvGrpSpPr/>
          <p:nvPr/>
        </p:nvGrpSpPr>
        <p:grpSpPr>
          <a:xfrm>
            <a:off x="5244307" y="6235200"/>
            <a:ext cx="3924000" cy="622800"/>
            <a:chOff x="5220072" y="6244871"/>
            <a:chExt cx="3923928" cy="623373"/>
          </a:xfrm>
        </p:grpSpPr>
        <p:pic>
          <p:nvPicPr>
            <p:cNvPr id="16" name="Picture 2" descr="Resultado de imagen de teclabs">
              <a:extLst>
                <a:ext uri="{FF2B5EF4-FFF2-40B4-BE49-F238E27FC236}">
                  <a16:creationId xmlns:a16="http://schemas.microsoft.com/office/drawing/2014/main" id="{47FA0CC8-C7EB-4A15-98FF-2C89A3901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n de faculdade ciencias ulisboa">
              <a:extLst>
                <a:ext uri="{FF2B5EF4-FFF2-40B4-BE49-F238E27FC236}">
                  <a16:creationId xmlns:a16="http://schemas.microsoft.com/office/drawing/2014/main" id="{A3278782-773C-407B-A020-E4F25F797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73AD1D-27F5-4B19-B7B1-253B4B296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486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-95174" y="4626816"/>
            <a:ext cx="5314950" cy="1866900"/>
          </a:xfrm>
          <a:custGeom>
            <a:avLst/>
            <a:gdLst>
              <a:gd name="connsiteX0" fmla="*/ 0 w 7086600"/>
              <a:gd name="connsiteY0" fmla="*/ 1955800 h 2489200"/>
              <a:gd name="connsiteX1" fmla="*/ 1879600 w 7086600"/>
              <a:gd name="connsiteY1" fmla="*/ 190500 h 2489200"/>
              <a:gd name="connsiteX2" fmla="*/ 2984500 w 7086600"/>
              <a:gd name="connsiteY2" fmla="*/ 177800 h 2489200"/>
              <a:gd name="connsiteX3" fmla="*/ 3086100 w 7086600"/>
              <a:gd name="connsiteY3" fmla="*/ 139700 h 2489200"/>
              <a:gd name="connsiteX4" fmla="*/ 3124200 w 7086600"/>
              <a:gd name="connsiteY4" fmla="*/ 127000 h 2489200"/>
              <a:gd name="connsiteX5" fmla="*/ 3162300 w 7086600"/>
              <a:gd name="connsiteY5" fmla="*/ 101600 h 2489200"/>
              <a:gd name="connsiteX6" fmla="*/ 3225800 w 7086600"/>
              <a:gd name="connsiteY6" fmla="*/ 88900 h 2489200"/>
              <a:gd name="connsiteX7" fmla="*/ 3263900 w 7086600"/>
              <a:gd name="connsiteY7" fmla="*/ 76200 h 2489200"/>
              <a:gd name="connsiteX8" fmla="*/ 3327400 w 7086600"/>
              <a:gd name="connsiteY8" fmla="*/ 63500 h 2489200"/>
              <a:gd name="connsiteX9" fmla="*/ 3403600 w 7086600"/>
              <a:gd name="connsiteY9" fmla="*/ 38100 h 2489200"/>
              <a:gd name="connsiteX10" fmla="*/ 3441700 w 7086600"/>
              <a:gd name="connsiteY10" fmla="*/ 25400 h 2489200"/>
              <a:gd name="connsiteX11" fmla="*/ 3556000 w 7086600"/>
              <a:gd name="connsiteY11" fmla="*/ 0 h 2489200"/>
              <a:gd name="connsiteX12" fmla="*/ 3784600 w 7086600"/>
              <a:gd name="connsiteY12" fmla="*/ 25400 h 2489200"/>
              <a:gd name="connsiteX13" fmla="*/ 3822700 w 7086600"/>
              <a:gd name="connsiteY13" fmla="*/ 38100 h 2489200"/>
              <a:gd name="connsiteX14" fmla="*/ 3924300 w 7086600"/>
              <a:gd name="connsiteY14" fmla="*/ 63500 h 2489200"/>
              <a:gd name="connsiteX15" fmla="*/ 3962400 w 7086600"/>
              <a:gd name="connsiteY15" fmla="*/ 76200 h 2489200"/>
              <a:gd name="connsiteX16" fmla="*/ 4089400 w 7086600"/>
              <a:gd name="connsiteY16" fmla="*/ 114300 h 2489200"/>
              <a:gd name="connsiteX17" fmla="*/ 4178300 w 7086600"/>
              <a:gd name="connsiteY17" fmla="*/ 139700 h 2489200"/>
              <a:gd name="connsiteX18" fmla="*/ 4927600 w 7086600"/>
              <a:gd name="connsiteY18" fmla="*/ 165100 h 2489200"/>
              <a:gd name="connsiteX19" fmla="*/ 5105400 w 7086600"/>
              <a:gd name="connsiteY19" fmla="*/ 190500 h 2489200"/>
              <a:gd name="connsiteX20" fmla="*/ 5194300 w 7086600"/>
              <a:gd name="connsiteY20" fmla="*/ 215900 h 2489200"/>
              <a:gd name="connsiteX21" fmla="*/ 5270500 w 7086600"/>
              <a:gd name="connsiteY21" fmla="*/ 241300 h 2489200"/>
              <a:gd name="connsiteX22" fmla="*/ 5384800 w 7086600"/>
              <a:gd name="connsiteY22" fmla="*/ 266700 h 2489200"/>
              <a:gd name="connsiteX23" fmla="*/ 5461000 w 7086600"/>
              <a:gd name="connsiteY23" fmla="*/ 292100 h 2489200"/>
              <a:gd name="connsiteX24" fmla="*/ 5499100 w 7086600"/>
              <a:gd name="connsiteY24" fmla="*/ 304800 h 2489200"/>
              <a:gd name="connsiteX25" fmla="*/ 5549900 w 7086600"/>
              <a:gd name="connsiteY25" fmla="*/ 317500 h 2489200"/>
              <a:gd name="connsiteX26" fmla="*/ 5638800 w 7086600"/>
              <a:gd name="connsiteY26" fmla="*/ 368300 h 2489200"/>
              <a:gd name="connsiteX27" fmla="*/ 5715000 w 7086600"/>
              <a:gd name="connsiteY27" fmla="*/ 381000 h 2489200"/>
              <a:gd name="connsiteX28" fmla="*/ 5791200 w 7086600"/>
              <a:gd name="connsiteY28" fmla="*/ 406400 h 2489200"/>
              <a:gd name="connsiteX29" fmla="*/ 5829300 w 7086600"/>
              <a:gd name="connsiteY29" fmla="*/ 419100 h 2489200"/>
              <a:gd name="connsiteX30" fmla="*/ 5867400 w 7086600"/>
              <a:gd name="connsiteY30" fmla="*/ 431800 h 2489200"/>
              <a:gd name="connsiteX31" fmla="*/ 5930900 w 7086600"/>
              <a:gd name="connsiteY31" fmla="*/ 444500 h 2489200"/>
              <a:gd name="connsiteX32" fmla="*/ 6108700 w 7086600"/>
              <a:gd name="connsiteY32" fmla="*/ 508000 h 2489200"/>
              <a:gd name="connsiteX33" fmla="*/ 6172200 w 7086600"/>
              <a:gd name="connsiteY33" fmla="*/ 520700 h 2489200"/>
              <a:gd name="connsiteX34" fmla="*/ 6464300 w 7086600"/>
              <a:gd name="connsiteY34" fmla="*/ 558800 h 2489200"/>
              <a:gd name="connsiteX35" fmla="*/ 6515100 w 7086600"/>
              <a:gd name="connsiteY35" fmla="*/ 571500 h 2489200"/>
              <a:gd name="connsiteX36" fmla="*/ 6553200 w 7086600"/>
              <a:gd name="connsiteY36" fmla="*/ 584200 h 2489200"/>
              <a:gd name="connsiteX37" fmla="*/ 6629400 w 7086600"/>
              <a:gd name="connsiteY37" fmla="*/ 596900 h 2489200"/>
              <a:gd name="connsiteX38" fmla="*/ 6667500 w 7086600"/>
              <a:gd name="connsiteY38" fmla="*/ 609600 h 2489200"/>
              <a:gd name="connsiteX39" fmla="*/ 6769100 w 7086600"/>
              <a:gd name="connsiteY39" fmla="*/ 635000 h 2489200"/>
              <a:gd name="connsiteX40" fmla="*/ 6870700 w 7086600"/>
              <a:gd name="connsiteY40" fmla="*/ 723900 h 2489200"/>
              <a:gd name="connsiteX41" fmla="*/ 6908800 w 7086600"/>
              <a:gd name="connsiteY41" fmla="*/ 774700 h 2489200"/>
              <a:gd name="connsiteX42" fmla="*/ 6934200 w 7086600"/>
              <a:gd name="connsiteY42" fmla="*/ 850900 h 2489200"/>
              <a:gd name="connsiteX43" fmla="*/ 6972300 w 7086600"/>
              <a:gd name="connsiteY43" fmla="*/ 977900 h 2489200"/>
              <a:gd name="connsiteX44" fmla="*/ 7010400 w 7086600"/>
              <a:gd name="connsiteY44" fmla="*/ 1143000 h 2489200"/>
              <a:gd name="connsiteX45" fmla="*/ 7023100 w 7086600"/>
              <a:gd name="connsiteY45" fmla="*/ 1219200 h 2489200"/>
              <a:gd name="connsiteX46" fmla="*/ 7048500 w 7086600"/>
              <a:gd name="connsiteY46" fmla="*/ 1270000 h 2489200"/>
              <a:gd name="connsiteX47" fmla="*/ 7073900 w 7086600"/>
              <a:gd name="connsiteY47" fmla="*/ 1384300 h 2489200"/>
              <a:gd name="connsiteX48" fmla="*/ 7086600 w 7086600"/>
              <a:gd name="connsiteY48" fmla="*/ 1422400 h 2489200"/>
              <a:gd name="connsiteX49" fmla="*/ 7061200 w 7086600"/>
              <a:gd name="connsiteY49" fmla="*/ 1651000 h 2489200"/>
              <a:gd name="connsiteX50" fmla="*/ 7023100 w 7086600"/>
              <a:gd name="connsiteY50" fmla="*/ 1727200 h 2489200"/>
              <a:gd name="connsiteX51" fmla="*/ 6870700 w 7086600"/>
              <a:gd name="connsiteY51" fmla="*/ 1892300 h 2489200"/>
              <a:gd name="connsiteX52" fmla="*/ 6832600 w 7086600"/>
              <a:gd name="connsiteY52" fmla="*/ 1943100 h 2489200"/>
              <a:gd name="connsiteX53" fmla="*/ 6769100 w 7086600"/>
              <a:gd name="connsiteY53" fmla="*/ 1993900 h 2489200"/>
              <a:gd name="connsiteX54" fmla="*/ 6654800 w 7086600"/>
              <a:gd name="connsiteY54" fmla="*/ 2057400 h 2489200"/>
              <a:gd name="connsiteX55" fmla="*/ 6527800 w 7086600"/>
              <a:gd name="connsiteY55" fmla="*/ 2108200 h 2489200"/>
              <a:gd name="connsiteX56" fmla="*/ 6413500 w 7086600"/>
              <a:gd name="connsiteY56" fmla="*/ 2146300 h 2489200"/>
              <a:gd name="connsiteX57" fmla="*/ 6248400 w 7086600"/>
              <a:gd name="connsiteY57" fmla="*/ 2159000 h 2489200"/>
              <a:gd name="connsiteX58" fmla="*/ 6108700 w 7086600"/>
              <a:gd name="connsiteY58" fmla="*/ 2184400 h 2489200"/>
              <a:gd name="connsiteX59" fmla="*/ 5689600 w 7086600"/>
              <a:gd name="connsiteY59" fmla="*/ 2209800 h 2489200"/>
              <a:gd name="connsiteX60" fmla="*/ 5511800 w 7086600"/>
              <a:gd name="connsiteY60" fmla="*/ 2235200 h 2489200"/>
              <a:gd name="connsiteX61" fmla="*/ 5257800 w 7086600"/>
              <a:gd name="connsiteY61" fmla="*/ 2286000 h 2489200"/>
              <a:gd name="connsiteX62" fmla="*/ 5067300 w 7086600"/>
              <a:gd name="connsiteY62" fmla="*/ 2349500 h 2489200"/>
              <a:gd name="connsiteX63" fmla="*/ 4889500 w 7086600"/>
              <a:gd name="connsiteY63" fmla="*/ 2400300 h 2489200"/>
              <a:gd name="connsiteX64" fmla="*/ 4800600 w 7086600"/>
              <a:gd name="connsiteY64" fmla="*/ 2413000 h 2489200"/>
              <a:gd name="connsiteX65" fmla="*/ 4635500 w 7086600"/>
              <a:gd name="connsiteY65" fmla="*/ 2451100 h 2489200"/>
              <a:gd name="connsiteX66" fmla="*/ 4419600 w 7086600"/>
              <a:gd name="connsiteY66" fmla="*/ 2476500 h 2489200"/>
              <a:gd name="connsiteX67" fmla="*/ 4318000 w 7086600"/>
              <a:gd name="connsiteY67" fmla="*/ 2489200 h 2489200"/>
              <a:gd name="connsiteX68" fmla="*/ 2730500 w 7086600"/>
              <a:gd name="connsiteY68" fmla="*/ 2463800 h 2489200"/>
              <a:gd name="connsiteX69" fmla="*/ 2362200 w 7086600"/>
              <a:gd name="connsiteY69" fmla="*/ 2400300 h 2489200"/>
              <a:gd name="connsiteX70" fmla="*/ 2032000 w 7086600"/>
              <a:gd name="connsiteY70" fmla="*/ 2362200 h 2489200"/>
              <a:gd name="connsiteX71" fmla="*/ 1778000 w 7086600"/>
              <a:gd name="connsiteY71" fmla="*/ 2324100 h 2489200"/>
              <a:gd name="connsiteX72" fmla="*/ 1689100 w 7086600"/>
              <a:gd name="connsiteY72" fmla="*/ 2311400 h 2489200"/>
              <a:gd name="connsiteX73" fmla="*/ 1638300 w 7086600"/>
              <a:gd name="connsiteY73" fmla="*/ 2298700 h 2489200"/>
              <a:gd name="connsiteX74" fmla="*/ 1498600 w 7086600"/>
              <a:gd name="connsiteY74" fmla="*/ 2286000 h 2489200"/>
              <a:gd name="connsiteX75" fmla="*/ 1333500 w 7086600"/>
              <a:gd name="connsiteY75" fmla="*/ 2247900 h 2489200"/>
              <a:gd name="connsiteX76" fmla="*/ 1219200 w 7086600"/>
              <a:gd name="connsiteY76" fmla="*/ 2235200 h 2489200"/>
              <a:gd name="connsiteX77" fmla="*/ 939800 w 7086600"/>
              <a:gd name="connsiteY77" fmla="*/ 2209800 h 2489200"/>
              <a:gd name="connsiteX78" fmla="*/ 647700 w 7086600"/>
              <a:gd name="connsiteY78" fmla="*/ 2159000 h 2489200"/>
              <a:gd name="connsiteX79" fmla="*/ 558800 w 7086600"/>
              <a:gd name="connsiteY79" fmla="*/ 2146300 h 2489200"/>
              <a:gd name="connsiteX80" fmla="*/ 482600 w 7086600"/>
              <a:gd name="connsiteY80" fmla="*/ 2133600 h 2489200"/>
              <a:gd name="connsiteX81" fmla="*/ 203200 w 7086600"/>
              <a:gd name="connsiteY81" fmla="*/ 2120900 h 2489200"/>
              <a:gd name="connsiteX82" fmla="*/ 101600 w 7086600"/>
              <a:gd name="connsiteY82" fmla="*/ 2032000 h 2489200"/>
              <a:gd name="connsiteX83" fmla="*/ 63500 w 7086600"/>
              <a:gd name="connsiteY83" fmla="*/ 2006600 h 2489200"/>
              <a:gd name="connsiteX84" fmla="*/ 0 w 7086600"/>
              <a:gd name="connsiteY84" fmla="*/ 1955800 h 2489200"/>
              <a:gd name="connsiteX0" fmla="*/ 0 w 7086600"/>
              <a:gd name="connsiteY0" fmla="*/ 1955800 h 2489200"/>
              <a:gd name="connsiteX1" fmla="*/ 1816100 w 7086600"/>
              <a:gd name="connsiteY1" fmla="*/ 203200 h 2489200"/>
              <a:gd name="connsiteX2" fmla="*/ 2984500 w 7086600"/>
              <a:gd name="connsiteY2" fmla="*/ 177800 h 2489200"/>
              <a:gd name="connsiteX3" fmla="*/ 3086100 w 7086600"/>
              <a:gd name="connsiteY3" fmla="*/ 139700 h 2489200"/>
              <a:gd name="connsiteX4" fmla="*/ 3124200 w 7086600"/>
              <a:gd name="connsiteY4" fmla="*/ 127000 h 2489200"/>
              <a:gd name="connsiteX5" fmla="*/ 3162300 w 7086600"/>
              <a:gd name="connsiteY5" fmla="*/ 101600 h 2489200"/>
              <a:gd name="connsiteX6" fmla="*/ 3225800 w 7086600"/>
              <a:gd name="connsiteY6" fmla="*/ 88900 h 2489200"/>
              <a:gd name="connsiteX7" fmla="*/ 3263900 w 7086600"/>
              <a:gd name="connsiteY7" fmla="*/ 76200 h 2489200"/>
              <a:gd name="connsiteX8" fmla="*/ 3327400 w 7086600"/>
              <a:gd name="connsiteY8" fmla="*/ 63500 h 2489200"/>
              <a:gd name="connsiteX9" fmla="*/ 3403600 w 7086600"/>
              <a:gd name="connsiteY9" fmla="*/ 38100 h 2489200"/>
              <a:gd name="connsiteX10" fmla="*/ 3441700 w 7086600"/>
              <a:gd name="connsiteY10" fmla="*/ 25400 h 2489200"/>
              <a:gd name="connsiteX11" fmla="*/ 3556000 w 7086600"/>
              <a:gd name="connsiteY11" fmla="*/ 0 h 2489200"/>
              <a:gd name="connsiteX12" fmla="*/ 3784600 w 7086600"/>
              <a:gd name="connsiteY12" fmla="*/ 25400 h 2489200"/>
              <a:gd name="connsiteX13" fmla="*/ 3822700 w 7086600"/>
              <a:gd name="connsiteY13" fmla="*/ 38100 h 2489200"/>
              <a:gd name="connsiteX14" fmla="*/ 3924300 w 7086600"/>
              <a:gd name="connsiteY14" fmla="*/ 63500 h 2489200"/>
              <a:gd name="connsiteX15" fmla="*/ 3962400 w 7086600"/>
              <a:gd name="connsiteY15" fmla="*/ 76200 h 2489200"/>
              <a:gd name="connsiteX16" fmla="*/ 4089400 w 7086600"/>
              <a:gd name="connsiteY16" fmla="*/ 114300 h 2489200"/>
              <a:gd name="connsiteX17" fmla="*/ 4178300 w 7086600"/>
              <a:gd name="connsiteY17" fmla="*/ 139700 h 2489200"/>
              <a:gd name="connsiteX18" fmla="*/ 4927600 w 7086600"/>
              <a:gd name="connsiteY18" fmla="*/ 165100 h 2489200"/>
              <a:gd name="connsiteX19" fmla="*/ 5105400 w 7086600"/>
              <a:gd name="connsiteY19" fmla="*/ 190500 h 2489200"/>
              <a:gd name="connsiteX20" fmla="*/ 5194300 w 7086600"/>
              <a:gd name="connsiteY20" fmla="*/ 215900 h 2489200"/>
              <a:gd name="connsiteX21" fmla="*/ 5270500 w 7086600"/>
              <a:gd name="connsiteY21" fmla="*/ 241300 h 2489200"/>
              <a:gd name="connsiteX22" fmla="*/ 5384800 w 7086600"/>
              <a:gd name="connsiteY22" fmla="*/ 266700 h 2489200"/>
              <a:gd name="connsiteX23" fmla="*/ 5461000 w 7086600"/>
              <a:gd name="connsiteY23" fmla="*/ 292100 h 2489200"/>
              <a:gd name="connsiteX24" fmla="*/ 5499100 w 7086600"/>
              <a:gd name="connsiteY24" fmla="*/ 304800 h 2489200"/>
              <a:gd name="connsiteX25" fmla="*/ 5549900 w 7086600"/>
              <a:gd name="connsiteY25" fmla="*/ 317500 h 2489200"/>
              <a:gd name="connsiteX26" fmla="*/ 5638800 w 7086600"/>
              <a:gd name="connsiteY26" fmla="*/ 368300 h 2489200"/>
              <a:gd name="connsiteX27" fmla="*/ 5715000 w 7086600"/>
              <a:gd name="connsiteY27" fmla="*/ 381000 h 2489200"/>
              <a:gd name="connsiteX28" fmla="*/ 5791200 w 7086600"/>
              <a:gd name="connsiteY28" fmla="*/ 406400 h 2489200"/>
              <a:gd name="connsiteX29" fmla="*/ 5829300 w 7086600"/>
              <a:gd name="connsiteY29" fmla="*/ 419100 h 2489200"/>
              <a:gd name="connsiteX30" fmla="*/ 5867400 w 7086600"/>
              <a:gd name="connsiteY30" fmla="*/ 431800 h 2489200"/>
              <a:gd name="connsiteX31" fmla="*/ 5930900 w 7086600"/>
              <a:gd name="connsiteY31" fmla="*/ 444500 h 2489200"/>
              <a:gd name="connsiteX32" fmla="*/ 6108700 w 7086600"/>
              <a:gd name="connsiteY32" fmla="*/ 508000 h 2489200"/>
              <a:gd name="connsiteX33" fmla="*/ 6172200 w 7086600"/>
              <a:gd name="connsiteY33" fmla="*/ 520700 h 2489200"/>
              <a:gd name="connsiteX34" fmla="*/ 6464300 w 7086600"/>
              <a:gd name="connsiteY34" fmla="*/ 558800 h 2489200"/>
              <a:gd name="connsiteX35" fmla="*/ 6515100 w 7086600"/>
              <a:gd name="connsiteY35" fmla="*/ 571500 h 2489200"/>
              <a:gd name="connsiteX36" fmla="*/ 6553200 w 7086600"/>
              <a:gd name="connsiteY36" fmla="*/ 584200 h 2489200"/>
              <a:gd name="connsiteX37" fmla="*/ 6629400 w 7086600"/>
              <a:gd name="connsiteY37" fmla="*/ 596900 h 2489200"/>
              <a:gd name="connsiteX38" fmla="*/ 6667500 w 7086600"/>
              <a:gd name="connsiteY38" fmla="*/ 609600 h 2489200"/>
              <a:gd name="connsiteX39" fmla="*/ 6769100 w 7086600"/>
              <a:gd name="connsiteY39" fmla="*/ 635000 h 2489200"/>
              <a:gd name="connsiteX40" fmla="*/ 6870700 w 7086600"/>
              <a:gd name="connsiteY40" fmla="*/ 723900 h 2489200"/>
              <a:gd name="connsiteX41" fmla="*/ 6908800 w 7086600"/>
              <a:gd name="connsiteY41" fmla="*/ 774700 h 2489200"/>
              <a:gd name="connsiteX42" fmla="*/ 6934200 w 7086600"/>
              <a:gd name="connsiteY42" fmla="*/ 850900 h 2489200"/>
              <a:gd name="connsiteX43" fmla="*/ 6972300 w 7086600"/>
              <a:gd name="connsiteY43" fmla="*/ 977900 h 2489200"/>
              <a:gd name="connsiteX44" fmla="*/ 7010400 w 7086600"/>
              <a:gd name="connsiteY44" fmla="*/ 1143000 h 2489200"/>
              <a:gd name="connsiteX45" fmla="*/ 7023100 w 7086600"/>
              <a:gd name="connsiteY45" fmla="*/ 1219200 h 2489200"/>
              <a:gd name="connsiteX46" fmla="*/ 7048500 w 7086600"/>
              <a:gd name="connsiteY46" fmla="*/ 1270000 h 2489200"/>
              <a:gd name="connsiteX47" fmla="*/ 7073900 w 7086600"/>
              <a:gd name="connsiteY47" fmla="*/ 1384300 h 2489200"/>
              <a:gd name="connsiteX48" fmla="*/ 7086600 w 7086600"/>
              <a:gd name="connsiteY48" fmla="*/ 1422400 h 2489200"/>
              <a:gd name="connsiteX49" fmla="*/ 7061200 w 7086600"/>
              <a:gd name="connsiteY49" fmla="*/ 1651000 h 2489200"/>
              <a:gd name="connsiteX50" fmla="*/ 7023100 w 7086600"/>
              <a:gd name="connsiteY50" fmla="*/ 1727200 h 2489200"/>
              <a:gd name="connsiteX51" fmla="*/ 6870700 w 7086600"/>
              <a:gd name="connsiteY51" fmla="*/ 1892300 h 2489200"/>
              <a:gd name="connsiteX52" fmla="*/ 6832600 w 7086600"/>
              <a:gd name="connsiteY52" fmla="*/ 1943100 h 2489200"/>
              <a:gd name="connsiteX53" fmla="*/ 6769100 w 7086600"/>
              <a:gd name="connsiteY53" fmla="*/ 1993900 h 2489200"/>
              <a:gd name="connsiteX54" fmla="*/ 6654800 w 7086600"/>
              <a:gd name="connsiteY54" fmla="*/ 2057400 h 2489200"/>
              <a:gd name="connsiteX55" fmla="*/ 6527800 w 7086600"/>
              <a:gd name="connsiteY55" fmla="*/ 2108200 h 2489200"/>
              <a:gd name="connsiteX56" fmla="*/ 6413500 w 7086600"/>
              <a:gd name="connsiteY56" fmla="*/ 2146300 h 2489200"/>
              <a:gd name="connsiteX57" fmla="*/ 6248400 w 7086600"/>
              <a:gd name="connsiteY57" fmla="*/ 2159000 h 2489200"/>
              <a:gd name="connsiteX58" fmla="*/ 6108700 w 7086600"/>
              <a:gd name="connsiteY58" fmla="*/ 2184400 h 2489200"/>
              <a:gd name="connsiteX59" fmla="*/ 5689600 w 7086600"/>
              <a:gd name="connsiteY59" fmla="*/ 2209800 h 2489200"/>
              <a:gd name="connsiteX60" fmla="*/ 5511800 w 7086600"/>
              <a:gd name="connsiteY60" fmla="*/ 2235200 h 2489200"/>
              <a:gd name="connsiteX61" fmla="*/ 5257800 w 7086600"/>
              <a:gd name="connsiteY61" fmla="*/ 2286000 h 2489200"/>
              <a:gd name="connsiteX62" fmla="*/ 5067300 w 7086600"/>
              <a:gd name="connsiteY62" fmla="*/ 2349500 h 2489200"/>
              <a:gd name="connsiteX63" fmla="*/ 4889500 w 7086600"/>
              <a:gd name="connsiteY63" fmla="*/ 2400300 h 2489200"/>
              <a:gd name="connsiteX64" fmla="*/ 4800600 w 7086600"/>
              <a:gd name="connsiteY64" fmla="*/ 2413000 h 2489200"/>
              <a:gd name="connsiteX65" fmla="*/ 4635500 w 7086600"/>
              <a:gd name="connsiteY65" fmla="*/ 2451100 h 2489200"/>
              <a:gd name="connsiteX66" fmla="*/ 4419600 w 7086600"/>
              <a:gd name="connsiteY66" fmla="*/ 2476500 h 2489200"/>
              <a:gd name="connsiteX67" fmla="*/ 4318000 w 7086600"/>
              <a:gd name="connsiteY67" fmla="*/ 2489200 h 2489200"/>
              <a:gd name="connsiteX68" fmla="*/ 2730500 w 7086600"/>
              <a:gd name="connsiteY68" fmla="*/ 2463800 h 2489200"/>
              <a:gd name="connsiteX69" fmla="*/ 2362200 w 7086600"/>
              <a:gd name="connsiteY69" fmla="*/ 2400300 h 2489200"/>
              <a:gd name="connsiteX70" fmla="*/ 2032000 w 7086600"/>
              <a:gd name="connsiteY70" fmla="*/ 2362200 h 2489200"/>
              <a:gd name="connsiteX71" fmla="*/ 1778000 w 7086600"/>
              <a:gd name="connsiteY71" fmla="*/ 2324100 h 2489200"/>
              <a:gd name="connsiteX72" fmla="*/ 1689100 w 7086600"/>
              <a:gd name="connsiteY72" fmla="*/ 2311400 h 2489200"/>
              <a:gd name="connsiteX73" fmla="*/ 1638300 w 7086600"/>
              <a:gd name="connsiteY73" fmla="*/ 2298700 h 2489200"/>
              <a:gd name="connsiteX74" fmla="*/ 1498600 w 7086600"/>
              <a:gd name="connsiteY74" fmla="*/ 2286000 h 2489200"/>
              <a:gd name="connsiteX75" fmla="*/ 1333500 w 7086600"/>
              <a:gd name="connsiteY75" fmla="*/ 2247900 h 2489200"/>
              <a:gd name="connsiteX76" fmla="*/ 1219200 w 7086600"/>
              <a:gd name="connsiteY76" fmla="*/ 2235200 h 2489200"/>
              <a:gd name="connsiteX77" fmla="*/ 939800 w 7086600"/>
              <a:gd name="connsiteY77" fmla="*/ 2209800 h 2489200"/>
              <a:gd name="connsiteX78" fmla="*/ 647700 w 7086600"/>
              <a:gd name="connsiteY78" fmla="*/ 2159000 h 2489200"/>
              <a:gd name="connsiteX79" fmla="*/ 558800 w 7086600"/>
              <a:gd name="connsiteY79" fmla="*/ 2146300 h 2489200"/>
              <a:gd name="connsiteX80" fmla="*/ 482600 w 7086600"/>
              <a:gd name="connsiteY80" fmla="*/ 2133600 h 2489200"/>
              <a:gd name="connsiteX81" fmla="*/ 203200 w 7086600"/>
              <a:gd name="connsiteY81" fmla="*/ 2120900 h 2489200"/>
              <a:gd name="connsiteX82" fmla="*/ 101600 w 7086600"/>
              <a:gd name="connsiteY82" fmla="*/ 2032000 h 2489200"/>
              <a:gd name="connsiteX83" fmla="*/ 63500 w 7086600"/>
              <a:gd name="connsiteY83" fmla="*/ 2006600 h 2489200"/>
              <a:gd name="connsiteX84" fmla="*/ 0 w 7086600"/>
              <a:gd name="connsiteY84" fmla="*/ 1955800 h 2489200"/>
              <a:gd name="connsiteX0" fmla="*/ 0 w 7086600"/>
              <a:gd name="connsiteY0" fmla="*/ 1955800 h 2489200"/>
              <a:gd name="connsiteX1" fmla="*/ 1816100 w 7086600"/>
              <a:gd name="connsiteY1" fmla="*/ 203200 h 2489200"/>
              <a:gd name="connsiteX2" fmla="*/ 2984500 w 7086600"/>
              <a:gd name="connsiteY2" fmla="*/ 177800 h 2489200"/>
              <a:gd name="connsiteX3" fmla="*/ 3086100 w 7086600"/>
              <a:gd name="connsiteY3" fmla="*/ 139700 h 2489200"/>
              <a:gd name="connsiteX4" fmla="*/ 3124200 w 7086600"/>
              <a:gd name="connsiteY4" fmla="*/ 127000 h 2489200"/>
              <a:gd name="connsiteX5" fmla="*/ 3162300 w 7086600"/>
              <a:gd name="connsiteY5" fmla="*/ 101600 h 2489200"/>
              <a:gd name="connsiteX6" fmla="*/ 3225800 w 7086600"/>
              <a:gd name="connsiteY6" fmla="*/ 88900 h 2489200"/>
              <a:gd name="connsiteX7" fmla="*/ 3263900 w 7086600"/>
              <a:gd name="connsiteY7" fmla="*/ 76200 h 2489200"/>
              <a:gd name="connsiteX8" fmla="*/ 3327400 w 7086600"/>
              <a:gd name="connsiteY8" fmla="*/ 63500 h 2489200"/>
              <a:gd name="connsiteX9" fmla="*/ 3403600 w 7086600"/>
              <a:gd name="connsiteY9" fmla="*/ 38100 h 2489200"/>
              <a:gd name="connsiteX10" fmla="*/ 3441700 w 7086600"/>
              <a:gd name="connsiteY10" fmla="*/ 25400 h 2489200"/>
              <a:gd name="connsiteX11" fmla="*/ 3556000 w 7086600"/>
              <a:gd name="connsiteY11" fmla="*/ 0 h 2489200"/>
              <a:gd name="connsiteX12" fmla="*/ 3784600 w 7086600"/>
              <a:gd name="connsiteY12" fmla="*/ 25400 h 2489200"/>
              <a:gd name="connsiteX13" fmla="*/ 3822700 w 7086600"/>
              <a:gd name="connsiteY13" fmla="*/ 38100 h 2489200"/>
              <a:gd name="connsiteX14" fmla="*/ 3924300 w 7086600"/>
              <a:gd name="connsiteY14" fmla="*/ 63500 h 2489200"/>
              <a:gd name="connsiteX15" fmla="*/ 3962400 w 7086600"/>
              <a:gd name="connsiteY15" fmla="*/ 76200 h 2489200"/>
              <a:gd name="connsiteX16" fmla="*/ 4089400 w 7086600"/>
              <a:gd name="connsiteY16" fmla="*/ 114300 h 2489200"/>
              <a:gd name="connsiteX17" fmla="*/ 4178300 w 7086600"/>
              <a:gd name="connsiteY17" fmla="*/ 139700 h 2489200"/>
              <a:gd name="connsiteX18" fmla="*/ 4927600 w 7086600"/>
              <a:gd name="connsiteY18" fmla="*/ 165100 h 2489200"/>
              <a:gd name="connsiteX19" fmla="*/ 5105400 w 7086600"/>
              <a:gd name="connsiteY19" fmla="*/ 190500 h 2489200"/>
              <a:gd name="connsiteX20" fmla="*/ 5194300 w 7086600"/>
              <a:gd name="connsiteY20" fmla="*/ 215900 h 2489200"/>
              <a:gd name="connsiteX21" fmla="*/ 5270500 w 7086600"/>
              <a:gd name="connsiteY21" fmla="*/ 241300 h 2489200"/>
              <a:gd name="connsiteX22" fmla="*/ 5384800 w 7086600"/>
              <a:gd name="connsiteY22" fmla="*/ 266700 h 2489200"/>
              <a:gd name="connsiteX23" fmla="*/ 5461000 w 7086600"/>
              <a:gd name="connsiteY23" fmla="*/ 292100 h 2489200"/>
              <a:gd name="connsiteX24" fmla="*/ 5499100 w 7086600"/>
              <a:gd name="connsiteY24" fmla="*/ 304800 h 2489200"/>
              <a:gd name="connsiteX25" fmla="*/ 5549900 w 7086600"/>
              <a:gd name="connsiteY25" fmla="*/ 317500 h 2489200"/>
              <a:gd name="connsiteX26" fmla="*/ 5638800 w 7086600"/>
              <a:gd name="connsiteY26" fmla="*/ 368300 h 2489200"/>
              <a:gd name="connsiteX27" fmla="*/ 5715000 w 7086600"/>
              <a:gd name="connsiteY27" fmla="*/ 381000 h 2489200"/>
              <a:gd name="connsiteX28" fmla="*/ 5791200 w 7086600"/>
              <a:gd name="connsiteY28" fmla="*/ 406400 h 2489200"/>
              <a:gd name="connsiteX29" fmla="*/ 5829300 w 7086600"/>
              <a:gd name="connsiteY29" fmla="*/ 419100 h 2489200"/>
              <a:gd name="connsiteX30" fmla="*/ 5867400 w 7086600"/>
              <a:gd name="connsiteY30" fmla="*/ 431800 h 2489200"/>
              <a:gd name="connsiteX31" fmla="*/ 5930900 w 7086600"/>
              <a:gd name="connsiteY31" fmla="*/ 444500 h 2489200"/>
              <a:gd name="connsiteX32" fmla="*/ 6108700 w 7086600"/>
              <a:gd name="connsiteY32" fmla="*/ 508000 h 2489200"/>
              <a:gd name="connsiteX33" fmla="*/ 6172200 w 7086600"/>
              <a:gd name="connsiteY33" fmla="*/ 520700 h 2489200"/>
              <a:gd name="connsiteX34" fmla="*/ 6464300 w 7086600"/>
              <a:gd name="connsiteY34" fmla="*/ 558800 h 2489200"/>
              <a:gd name="connsiteX35" fmla="*/ 6515100 w 7086600"/>
              <a:gd name="connsiteY35" fmla="*/ 571500 h 2489200"/>
              <a:gd name="connsiteX36" fmla="*/ 6553200 w 7086600"/>
              <a:gd name="connsiteY36" fmla="*/ 584200 h 2489200"/>
              <a:gd name="connsiteX37" fmla="*/ 6629400 w 7086600"/>
              <a:gd name="connsiteY37" fmla="*/ 596900 h 2489200"/>
              <a:gd name="connsiteX38" fmla="*/ 6667500 w 7086600"/>
              <a:gd name="connsiteY38" fmla="*/ 609600 h 2489200"/>
              <a:gd name="connsiteX39" fmla="*/ 6769100 w 7086600"/>
              <a:gd name="connsiteY39" fmla="*/ 635000 h 2489200"/>
              <a:gd name="connsiteX40" fmla="*/ 6870700 w 7086600"/>
              <a:gd name="connsiteY40" fmla="*/ 723900 h 2489200"/>
              <a:gd name="connsiteX41" fmla="*/ 6908800 w 7086600"/>
              <a:gd name="connsiteY41" fmla="*/ 774700 h 2489200"/>
              <a:gd name="connsiteX42" fmla="*/ 6934200 w 7086600"/>
              <a:gd name="connsiteY42" fmla="*/ 850900 h 2489200"/>
              <a:gd name="connsiteX43" fmla="*/ 6972300 w 7086600"/>
              <a:gd name="connsiteY43" fmla="*/ 977900 h 2489200"/>
              <a:gd name="connsiteX44" fmla="*/ 7010400 w 7086600"/>
              <a:gd name="connsiteY44" fmla="*/ 1143000 h 2489200"/>
              <a:gd name="connsiteX45" fmla="*/ 7023100 w 7086600"/>
              <a:gd name="connsiteY45" fmla="*/ 1219200 h 2489200"/>
              <a:gd name="connsiteX46" fmla="*/ 7048500 w 7086600"/>
              <a:gd name="connsiteY46" fmla="*/ 1270000 h 2489200"/>
              <a:gd name="connsiteX47" fmla="*/ 7073900 w 7086600"/>
              <a:gd name="connsiteY47" fmla="*/ 1384300 h 2489200"/>
              <a:gd name="connsiteX48" fmla="*/ 7086600 w 7086600"/>
              <a:gd name="connsiteY48" fmla="*/ 1422400 h 2489200"/>
              <a:gd name="connsiteX49" fmla="*/ 7061200 w 7086600"/>
              <a:gd name="connsiteY49" fmla="*/ 1651000 h 2489200"/>
              <a:gd name="connsiteX50" fmla="*/ 7023100 w 7086600"/>
              <a:gd name="connsiteY50" fmla="*/ 1727200 h 2489200"/>
              <a:gd name="connsiteX51" fmla="*/ 6870700 w 7086600"/>
              <a:gd name="connsiteY51" fmla="*/ 1892300 h 2489200"/>
              <a:gd name="connsiteX52" fmla="*/ 6832600 w 7086600"/>
              <a:gd name="connsiteY52" fmla="*/ 1943100 h 2489200"/>
              <a:gd name="connsiteX53" fmla="*/ 6769100 w 7086600"/>
              <a:gd name="connsiteY53" fmla="*/ 1993900 h 2489200"/>
              <a:gd name="connsiteX54" fmla="*/ 6654800 w 7086600"/>
              <a:gd name="connsiteY54" fmla="*/ 2057400 h 2489200"/>
              <a:gd name="connsiteX55" fmla="*/ 6527800 w 7086600"/>
              <a:gd name="connsiteY55" fmla="*/ 2108200 h 2489200"/>
              <a:gd name="connsiteX56" fmla="*/ 6413500 w 7086600"/>
              <a:gd name="connsiteY56" fmla="*/ 2146300 h 2489200"/>
              <a:gd name="connsiteX57" fmla="*/ 6248400 w 7086600"/>
              <a:gd name="connsiteY57" fmla="*/ 2159000 h 2489200"/>
              <a:gd name="connsiteX58" fmla="*/ 6108700 w 7086600"/>
              <a:gd name="connsiteY58" fmla="*/ 2184400 h 2489200"/>
              <a:gd name="connsiteX59" fmla="*/ 5689600 w 7086600"/>
              <a:gd name="connsiteY59" fmla="*/ 2209800 h 2489200"/>
              <a:gd name="connsiteX60" fmla="*/ 5511800 w 7086600"/>
              <a:gd name="connsiteY60" fmla="*/ 2235200 h 2489200"/>
              <a:gd name="connsiteX61" fmla="*/ 5257800 w 7086600"/>
              <a:gd name="connsiteY61" fmla="*/ 2286000 h 2489200"/>
              <a:gd name="connsiteX62" fmla="*/ 5067300 w 7086600"/>
              <a:gd name="connsiteY62" fmla="*/ 2349500 h 2489200"/>
              <a:gd name="connsiteX63" fmla="*/ 4889500 w 7086600"/>
              <a:gd name="connsiteY63" fmla="*/ 2400300 h 2489200"/>
              <a:gd name="connsiteX64" fmla="*/ 4800600 w 7086600"/>
              <a:gd name="connsiteY64" fmla="*/ 2413000 h 2489200"/>
              <a:gd name="connsiteX65" fmla="*/ 4635500 w 7086600"/>
              <a:gd name="connsiteY65" fmla="*/ 2451100 h 2489200"/>
              <a:gd name="connsiteX66" fmla="*/ 4419600 w 7086600"/>
              <a:gd name="connsiteY66" fmla="*/ 2476500 h 2489200"/>
              <a:gd name="connsiteX67" fmla="*/ 4318000 w 7086600"/>
              <a:gd name="connsiteY67" fmla="*/ 2489200 h 2489200"/>
              <a:gd name="connsiteX68" fmla="*/ 2730500 w 7086600"/>
              <a:gd name="connsiteY68" fmla="*/ 2463800 h 2489200"/>
              <a:gd name="connsiteX69" fmla="*/ 2362200 w 7086600"/>
              <a:gd name="connsiteY69" fmla="*/ 2400300 h 2489200"/>
              <a:gd name="connsiteX70" fmla="*/ 2032000 w 7086600"/>
              <a:gd name="connsiteY70" fmla="*/ 2362200 h 2489200"/>
              <a:gd name="connsiteX71" fmla="*/ 1778000 w 7086600"/>
              <a:gd name="connsiteY71" fmla="*/ 2324100 h 2489200"/>
              <a:gd name="connsiteX72" fmla="*/ 1689100 w 7086600"/>
              <a:gd name="connsiteY72" fmla="*/ 2311400 h 2489200"/>
              <a:gd name="connsiteX73" fmla="*/ 1638300 w 7086600"/>
              <a:gd name="connsiteY73" fmla="*/ 2298700 h 2489200"/>
              <a:gd name="connsiteX74" fmla="*/ 1498600 w 7086600"/>
              <a:gd name="connsiteY74" fmla="*/ 2286000 h 2489200"/>
              <a:gd name="connsiteX75" fmla="*/ 1333500 w 7086600"/>
              <a:gd name="connsiteY75" fmla="*/ 2247900 h 2489200"/>
              <a:gd name="connsiteX76" fmla="*/ 1219200 w 7086600"/>
              <a:gd name="connsiteY76" fmla="*/ 2235200 h 2489200"/>
              <a:gd name="connsiteX77" fmla="*/ 939800 w 7086600"/>
              <a:gd name="connsiteY77" fmla="*/ 2209800 h 2489200"/>
              <a:gd name="connsiteX78" fmla="*/ 647700 w 7086600"/>
              <a:gd name="connsiteY78" fmla="*/ 2159000 h 2489200"/>
              <a:gd name="connsiteX79" fmla="*/ 558800 w 7086600"/>
              <a:gd name="connsiteY79" fmla="*/ 2146300 h 2489200"/>
              <a:gd name="connsiteX80" fmla="*/ 482600 w 7086600"/>
              <a:gd name="connsiteY80" fmla="*/ 2133600 h 2489200"/>
              <a:gd name="connsiteX81" fmla="*/ 203200 w 7086600"/>
              <a:gd name="connsiteY81" fmla="*/ 2120900 h 2489200"/>
              <a:gd name="connsiteX82" fmla="*/ 101600 w 7086600"/>
              <a:gd name="connsiteY82" fmla="*/ 2032000 h 2489200"/>
              <a:gd name="connsiteX83" fmla="*/ 63500 w 7086600"/>
              <a:gd name="connsiteY83" fmla="*/ 2006600 h 2489200"/>
              <a:gd name="connsiteX84" fmla="*/ 0 w 7086600"/>
              <a:gd name="connsiteY84" fmla="*/ 1955800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086600" h="2489200">
                <a:moveTo>
                  <a:pt x="0" y="1955800"/>
                </a:moveTo>
                <a:cubicBezTo>
                  <a:pt x="605367" y="1371600"/>
                  <a:pt x="-1126067" y="838200"/>
                  <a:pt x="1816100" y="203200"/>
                </a:cubicBezTo>
                <a:lnTo>
                  <a:pt x="2984500" y="177800"/>
                </a:lnTo>
                <a:cubicBezTo>
                  <a:pt x="3196167" y="167217"/>
                  <a:pt x="3031184" y="167158"/>
                  <a:pt x="3086100" y="139700"/>
                </a:cubicBezTo>
                <a:cubicBezTo>
                  <a:pt x="3098074" y="133713"/>
                  <a:pt x="3112226" y="132987"/>
                  <a:pt x="3124200" y="127000"/>
                </a:cubicBezTo>
                <a:cubicBezTo>
                  <a:pt x="3137852" y="120174"/>
                  <a:pt x="3148008" y="106959"/>
                  <a:pt x="3162300" y="101600"/>
                </a:cubicBezTo>
                <a:cubicBezTo>
                  <a:pt x="3182511" y="94021"/>
                  <a:pt x="3204859" y="94135"/>
                  <a:pt x="3225800" y="88900"/>
                </a:cubicBezTo>
                <a:cubicBezTo>
                  <a:pt x="3238787" y="85653"/>
                  <a:pt x="3250913" y="79447"/>
                  <a:pt x="3263900" y="76200"/>
                </a:cubicBezTo>
                <a:cubicBezTo>
                  <a:pt x="3284841" y="70965"/>
                  <a:pt x="3306575" y="69180"/>
                  <a:pt x="3327400" y="63500"/>
                </a:cubicBezTo>
                <a:cubicBezTo>
                  <a:pt x="3353231" y="56455"/>
                  <a:pt x="3378200" y="46567"/>
                  <a:pt x="3403600" y="38100"/>
                </a:cubicBezTo>
                <a:cubicBezTo>
                  <a:pt x="3416300" y="33867"/>
                  <a:pt x="3428573" y="28025"/>
                  <a:pt x="3441700" y="25400"/>
                </a:cubicBezTo>
                <a:cubicBezTo>
                  <a:pt x="3522316" y="9277"/>
                  <a:pt x="3484259" y="17935"/>
                  <a:pt x="3556000" y="0"/>
                </a:cubicBezTo>
                <a:cubicBezTo>
                  <a:pt x="3633906" y="6492"/>
                  <a:pt x="3708711" y="8536"/>
                  <a:pt x="3784600" y="25400"/>
                </a:cubicBezTo>
                <a:cubicBezTo>
                  <a:pt x="3797668" y="28304"/>
                  <a:pt x="3809785" y="34578"/>
                  <a:pt x="3822700" y="38100"/>
                </a:cubicBezTo>
                <a:cubicBezTo>
                  <a:pt x="3856379" y="47285"/>
                  <a:pt x="3890621" y="54315"/>
                  <a:pt x="3924300" y="63500"/>
                </a:cubicBezTo>
                <a:cubicBezTo>
                  <a:pt x="3937215" y="67022"/>
                  <a:pt x="3949528" y="72522"/>
                  <a:pt x="3962400" y="76200"/>
                </a:cubicBezTo>
                <a:cubicBezTo>
                  <a:pt x="4096755" y="114587"/>
                  <a:pt x="3908316" y="53939"/>
                  <a:pt x="4089400" y="114300"/>
                </a:cubicBezTo>
                <a:cubicBezTo>
                  <a:pt x="4116540" y="123347"/>
                  <a:pt x="4150393" y="135713"/>
                  <a:pt x="4178300" y="139700"/>
                </a:cubicBezTo>
                <a:cubicBezTo>
                  <a:pt x="4395040" y="170663"/>
                  <a:pt x="4831906" y="163147"/>
                  <a:pt x="4927600" y="165100"/>
                </a:cubicBezTo>
                <a:cubicBezTo>
                  <a:pt x="4986867" y="173567"/>
                  <a:pt x="5048604" y="171568"/>
                  <a:pt x="5105400" y="190500"/>
                </a:cubicBezTo>
                <a:cubicBezTo>
                  <a:pt x="5233443" y="233181"/>
                  <a:pt x="5034832" y="168060"/>
                  <a:pt x="5194300" y="215900"/>
                </a:cubicBezTo>
                <a:cubicBezTo>
                  <a:pt x="5219945" y="223593"/>
                  <a:pt x="5244246" y="236049"/>
                  <a:pt x="5270500" y="241300"/>
                </a:cubicBezTo>
                <a:cubicBezTo>
                  <a:pt x="5306754" y="248551"/>
                  <a:pt x="5348929" y="255939"/>
                  <a:pt x="5384800" y="266700"/>
                </a:cubicBezTo>
                <a:cubicBezTo>
                  <a:pt x="5410445" y="274393"/>
                  <a:pt x="5435600" y="283633"/>
                  <a:pt x="5461000" y="292100"/>
                </a:cubicBezTo>
                <a:cubicBezTo>
                  <a:pt x="5473700" y="296333"/>
                  <a:pt x="5486113" y="301553"/>
                  <a:pt x="5499100" y="304800"/>
                </a:cubicBezTo>
                <a:lnTo>
                  <a:pt x="5549900" y="317500"/>
                </a:lnTo>
                <a:cubicBezTo>
                  <a:pt x="5575409" y="334506"/>
                  <a:pt x="5609504" y="359511"/>
                  <a:pt x="5638800" y="368300"/>
                </a:cubicBezTo>
                <a:cubicBezTo>
                  <a:pt x="5663464" y="375699"/>
                  <a:pt x="5690018" y="374755"/>
                  <a:pt x="5715000" y="381000"/>
                </a:cubicBezTo>
                <a:cubicBezTo>
                  <a:pt x="5740975" y="387494"/>
                  <a:pt x="5765800" y="397933"/>
                  <a:pt x="5791200" y="406400"/>
                </a:cubicBezTo>
                <a:lnTo>
                  <a:pt x="5829300" y="419100"/>
                </a:lnTo>
                <a:cubicBezTo>
                  <a:pt x="5842000" y="423333"/>
                  <a:pt x="5854273" y="429175"/>
                  <a:pt x="5867400" y="431800"/>
                </a:cubicBezTo>
                <a:cubicBezTo>
                  <a:pt x="5888567" y="436033"/>
                  <a:pt x="5910075" y="438820"/>
                  <a:pt x="5930900" y="444500"/>
                </a:cubicBezTo>
                <a:cubicBezTo>
                  <a:pt x="6030354" y="471624"/>
                  <a:pt x="5996971" y="473622"/>
                  <a:pt x="6108700" y="508000"/>
                </a:cubicBezTo>
                <a:cubicBezTo>
                  <a:pt x="6129331" y="514348"/>
                  <a:pt x="6151093" y="516177"/>
                  <a:pt x="6172200" y="520700"/>
                </a:cubicBezTo>
                <a:cubicBezTo>
                  <a:pt x="6354075" y="559673"/>
                  <a:pt x="6232997" y="542278"/>
                  <a:pt x="6464300" y="558800"/>
                </a:cubicBezTo>
                <a:cubicBezTo>
                  <a:pt x="6481233" y="563033"/>
                  <a:pt x="6498317" y="566705"/>
                  <a:pt x="6515100" y="571500"/>
                </a:cubicBezTo>
                <a:cubicBezTo>
                  <a:pt x="6527972" y="575178"/>
                  <a:pt x="6540132" y="581296"/>
                  <a:pt x="6553200" y="584200"/>
                </a:cubicBezTo>
                <a:cubicBezTo>
                  <a:pt x="6578337" y="589786"/>
                  <a:pt x="6604263" y="591314"/>
                  <a:pt x="6629400" y="596900"/>
                </a:cubicBezTo>
                <a:cubicBezTo>
                  <a:pt x="6642468" y="599804"/>
                  <a:pt x="6654585" y="606078"/>
                  <a:pt x="6667500" y="609600"/>
                </a:cubicBezTo>
                <a:cubicBezTo>
                  <a:pt x="6701179" y="618785"/>
                  <a:pt x="6769100" y="635000"/>
                  <a:pt x="6769100" y="635000"/>
                </a:cubicBezTo>
                <a:cubicBezTo>
                  <a:pt x="6817920" y="671615"/>
                  <a:pt x="6828848" y="676069"/>
                  <a:pt x="6870700" y="723900"/>
                </a:cubicBezTo>
                <a:cubicBezTo>
                  <a:pt x="6884638" y="739830"/>
                  <a:pt x="6896100" y="757767"/>
                  <a:pt x="6908800" y="774700"/>
                </a:cubicBezTo>
                <a:cubicBezTo>
                  <a:pt x="6917267" y="800100"/>
                  <a:pt x="6926845" y="825156"/>
                  <a:pt x="6934200" y="850900"/>
                </a:cubicBezTo>
                <a:cubicBezTo>
                  <a:pt x="6963278" y="952672"/>
                  <a:pt x="6949854" y="910562"/>
                  <a:pt x="6972300" y="977900"/>
                </a:cubicBezTo>
                <a:cubicBezTo>
                  <a:pt x="7001780" y="1184261"/>
                  <a:pt x="6963912" y="957048"/>
                  <a:pt x="7010400" y="1143000"/>
                </a:cubicBezTo>
                <a:cubicBezTo>
                  <a:pt x="7016645" y="1167982"/>
                  <a:pt x="7015701" y="1194536"/>
                  <a:pt x="7023100" y="1219200"/>
                </a:cubicBezTo>
                <a:cubicBezTo>
                  <a:pt x="7028540" y="1237334"/>
                  <a:pt x="7041853" y="1252273"/>
                  <a:pt x="7048500" y="1270000"/>
                </a:cubicBezTo>
                <a:cubicBezTo>
                  <a:pt x="7058278" y="1296075"/>
                  <a:pt x="7067865" y="1360160"/>
                  <a:pt x="7073900" y="1384300"/>
                </a:cubicBezTo>
                <a:cubicBezTo>
                  <a:pt x="7077147" y="1397287"/>
                  <a:pt x="7082367" y="1409700"/>
                  <a:pt x="7086600" y="1422400"/>
                </a:cubicBezTo>
                <a:cubicBezTo>
                  <a:pt x="7078133" y="1498600"/>
                  <a:pt x="7076837" y="1575943"/>
                  <a:pt x="7061200" y="1651000"/>
                </a:cubicBezTo>
                <a:cubicBezTo>
                  <a:pt x="7055408" y="1678801"/>
                  <a:pt x="7037711" y="1702849"/>
                  <a:pt x="7023100" y="1727200"/>
                </a:cubicBezTo>
                <a:cubicBezTo>
                  <a:pt x="6972319" y="1811835"/>
                  <a:pt x="6949951" y="1786631"/>
                  <a:pt x="6870700" y="1892300"/>
                </a:cubicBezTo>
                <a:cubicBezTo>
                  <a:pt x="6858000" y="1909233"/>
                  <a:pt x="6847567" y="1928133"/>
                  <a:pt x="6832600" y="1943100"/>
                </a:cubicBezTo>
                <a:cubicBezTo>
                  <a:pt x="6813433" y="1962267"/>
                  <a:pt x="6790785" y="1977636"/>
                  <a:pt x="6769100" y="1993900"/>
                </a:cubicBezTo>
                <a:cubicBezTo>
                  <a:pt x="6733491" y="2020607"/>
                  <a:pt x="6696056" y="2039351"/>
                  <a:pt x="6654800" y="2057400"/>
                </a:cubicBezTo>
                <a:cubicBezTo>
                  <a:pt x="6613028" y="2075675"/>
                  <a:pt x="6571055" y="2093782"/>
                  <a:pt x="6527800" y="2108200"/>
                </a:cubicBezTo>
                <a:cubicBezTo>
                  <a:pt x="6489700" y="2120900"/>
                  <a:pt x="6453543" y="2143220"/>
                  <a:pt x="6413500" y="2146300"/>
                </a:cubicBezTo>
                <a:lnTo>
                  <a:pt x="6248400" y="2159000"/>
                </a:lnTo>
                <a:cubicBezTo>
                  <a:pt x="6208296" y="2167021"/>
                  <a:pt x="6148161" y="2179758"/>
                  <a:pt x="6108700" y="2184400"/>
                </a:cubicBezTo>
                <a:cubicBezTo>
                  <a:pt x="5962282" y="2201626"/>
                  <a:pt x="5843984" y="2202783"/>
                  <a:pt x="5689600" y="2209800"/>
                </a:cubicBezTo>
                <a:lnTo>
                  <a:pt x="5511800" y="2235200"/>
                </a:lnTo>
                <a:cubicBezTo>
                  <a:pt x="5409524" y="2250352"/>
                  <a:pt x="5348606" y="2253569"/>
                  <a:pt x="5257800" y="2286000"/>
                </a:cubicBezTo>
                <a:cubicBezTo>
                  <a:pt x="5001401" y="2377571"/>
                  <a:pt x="5346800" y="2273273"/>
                  <a:pt x="5067300" y="2349500"/>
                </a:cubicBezTo>
                <a:cubicBezTo>
                  <a:pt x="5007834" y="2365718"/>
                  <a:pt x="4950519" y="2391583"/>
                  <a:pt x="4889500" y="2400300"/>
                </a:cubicBezTo>
                <a:cubicBezTo>
                  <a:pt x="4859867" y="2404533"/>
                  <a:pt x="4829870" y="2406728"/>
                  <a:pt x="4800600" y="2413000"/>
                </a:cubicBezTo>
                <a:cubicBezTo>
                  <a:pt x="4579679" y="2460340"/>
                  <a:pt x="4831720" y="2420912"/>
                  <a:pt x="4635500" y="2451100"/>
                </a:cubicBezTo>
                <a:cubicBezTo>
                  <a:pt x="4509492" y="2470486"/>
                  <a:pt x="4569267" y="2459870"/>
                  <a:pt x="4419600" y="2476500"/>
                </a:cubicBezTo>
                <a:cubicBezTo>
                  <a:pt x="4385679" y="2480269"/>
                  <a:pt x="4351867" y="2484967"/>
                  <a:pt x="4318000" y="2489200"/>
                </a:cubicBezTo>
                <a:lnTo>
                  <a:pt x="2730500" y="2463800"/>
                </a:lnTo>
                <a:cubicBezTo>
                  <a:pt x="2549635" y="2458669"/>
                  <a:pt x="2528961" y="2431182"/>
                  <a:pt x="2362200" y="2400300"/>
                </a:cubicBezTo>
                <a:cubicBezTo>
                  <a:pt x="2228799" y="2375596"/>
                  <a:pt x="2163289" y="2373141"/>
                  <a:pt x="2032000" y="2362200"/>
                </a:cubicBezTo>
                <a:cubicBezTo>
                  <a:pt x="1826325" y="2321065"/>
                  <a:pt x="1984377" y="2348380"/>
                  <a:pt x="1778000" y="2324100"/>
                </a:cubicBezTo>
                <a:cubicBezTo>
                  <a:pt x="1748271" y="2320602"/>
                  <a:pt x="1718551" y="2316755"/>
                  <a:pt x="1689100" y="2311400"/>
                </a:cubicBezTo>
                <a:cubicBezTo>
                  <a:pt x="1671927" y="2308278"/>
                  <a:pt x="1655601" y="2301007"/>
                  <a:pt x="1638300" y="2298700"/>
                </a:cubicBezTo>
                <a:cubicBezTo>
                  <a:pt x="1591951" y="2292520"/>
                  <a:pt x="1545167" y="2290233"/>
                  <a:pt x="1498600" y="2286000"/>
                </a:cubicBezTo>
                <a:cubicBezTo>
                  <a:pt x="1460353" y="2276438"/>
                  <a:pt x="1379108" y="2254415"/>
                  <a:pt x="1333500" y="2247900"/>
                </a:cubicBezTo>
                <a:cubicBezTo>
                  <a:pt x="1295551" y="2242479"/>
                  <a:pt x="1257356" y="2238893"/>
                  <a:pt x="1219200" y="2235200"/>
                </a:cubicBezTo>
                <a:lnTo>
                  <a:pt x="939800" y="2209800"/>
                </a:lnTo>
                <a:cubicBezTo>
                  <a:pt x="820897" y="2170166"/>
                  <a:pt x="912266" y="2198195"/>
                  <a:pt x="647700" y="2159000"/>
                </a:cubicBezTo>
                <a:cubicBezTo>
                  <a:pt x="618089" y="2154613"/>
                  <a:pt x="588327" y="2151221"/>
                  <a:pt x="558800" y="2146300"/>
                </a:cubicBezTo>
                <a:cubicBezTo>
                  <a:pt x="533400" y="2142067"/>
                  <a:pt x="508285" y="2135435"/>
                  <a:pt x="482600" y="2133600"/>
                </a:cubicBezTo>
                <a:cubicBezTo>
                  <a:pt x="389607" y="2126958"/>
                  <a:pt x="296333" y="2125133"/>
                  <a:pt x="203200" y="2120900"/>
                </a:cubicBezTo>
                <a:cubicBezTo>
                  <a:pt x="106285" y="2072442"/>
                  <a:pt x="195540" y="2125940"/>
                  <a:pt x="101600" y="2032000"/>
                </a:cubicBezTo>
                <a:cubicBezTo>
                  <a:pt x="90807" y="2021207"/>
                  <a:pt x="63500" y="2006600"/>
                  <a:pt x="63500" y="2006600"/>
                </a:cubicBezTo>
                <a:lnTo>
                  <a:pt x="0" y="19558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600075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7264400 w 12192000"/>
              <a:gd name="connsiteY0" fmla="*/ 22352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264400 w 12192000"/>
              <a:gd name="connsiteY4" fmla="*/ 2235200 h 6858000"/>
              <a:gd name="connsiteX0" fmla="*/ 8191500 w 12192000"/>
              <a:gd name="connsiteY0" fmla="*/ 32639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191500 w 12192000"/>
              <a:gd name="connsiteY4" fmla="*/ 3263900 h 6858000"/>
              <a:gd name="connsiteX0" fmla="*/ 8191500 w 12192000"/>
              <a:gd name="connsiteY0" fmla="*/ 32639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191500 w 12192000"/>
              <a:gd name="connsiteY4" fmla="*/ 3263900 h 6858000"/>
              <a:gd name="connsiteX0" fmla="*/ 8191500 w 12192000"/>
              <a:gd name="connsiteY0" fmla="*/ 32639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191500 w 12192000"/>
              <a:gd name="connsiteY4" fmla="*/ 3263900 h 6858000"/>
              <a:gd name="connsiteX0" fmla="*/ 8191500 w 12192000"/>
              <a:gd name="connsiteY0" fmla="*/ 32639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191500 w 12192000"/>
              <a:gd name="connsiteY4" fmla="*/ 3263900 h 6858000"/>
              <a:gd name="connsiteX0" fmla="*/ 8191500 w 12192000"/>
              <a:gd name="connsiteY0" fmla="*/ 32639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191500 w 12192000"/>
              <a:gd name="connsiteY4" fmla="*/ 3263900 h 6858000"/>
              <a:gd name="connsiteX0" fmla="*/ 8191500 w 12192000"/>
              <a:gd name="connsiteY0" fmla="*/ 32639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191500 w 12192000"/>
              <a:gd name="connsiteY4" fmla="*/ 3263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8191500" y="3263900"/>
                </a:moveTo>
                <a:cubicBezTo>
                  <a:pt x="9156700" y="753533"/>
                  <a:pt x="10858500" y="1087967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ubicBezTo>
                  <a:pt x="2730500" y="5659967"/>
                  <a:pt x="7454900" y="5541433"/>
                  <a:pt x="8191500" y="3263900"/>
                </a:cubicBezTo>
                <a:close/>
              </a:path>
            </a:pathLst>
          </a:custGeom>
          <a:gradFill>
            <a:gsLst>
              <a:gs pos="50000">
                <a:srgbClr val="EF5659"/>
              </a:gs>
              <a:gs pos="0">
                <a:srgbClr val="ED3278"/>
              </a:gs>
              <a:gs pos="100000">
                <a:srgbClr val="F1634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9" y="1244034"/>
            <a:ext cx="1463616" cy="484436"/>
          </a:xfrm>
          <a:prstGeom prst="rect">
            <a:avLst/>
          </a:prstGeom>
        </p:spPr>
      </p:pic>
      <p:sp>
        <p:nvSpPr>
          <p:cNvPr id="22" name="Retângulo 12">
            <a:extLst>
              <a:ext uri="{FF2B5EF4-FFF2-40B4-BE49-F238E27FC236}">
                <a16:creationId xmlns:a16="http://schemas.microsoft.com/office/drawing/2014/main" id="{22933E4E-4B2C-42B7-8178-61512F69E0A1}"/>
              </a:ext>
            </a:extLst>
          </p:cNvPr>
          <p:cNvSpPr/>
          <p:nvPr/>
        </p:nvSpPr>
        <p:spPr>
          <a:xfrm>
            <a:off x="6423084" y="5036055"/>
            <a:ext cx="236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info@territorioscriativos.eu</a:t>
            </a:r>
          </a:p>
          <a:p>
            <a:r>
              <a:rPr lang="pt-PT" sz="1200" b="1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www.territorioscriativos.eu</a:t>
            </a:r>
          </a:p>
          <a:p>
            <a:r>
              <a:rPr lang="pt-PT" sz="1200" b="1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(+351) 910 578 415</a:t>
            </a:r>
            <a:endParaRPr lang="pt-PT" sz="1200" b="1" dirty="0"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69" y="3966277"/>
            <a:ext cx="905699" cy="2977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59" y="3135203"/>
            <a:ext cx="2301282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419511"/>
            <a:ext cx="1866901" cy="61791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4DC5BD5-A0FF-40A1-A9F2-DF0F0549FF5C}"/>
              </a:ext>
            </a:extLst>
          </p:cNvPr>
          <p:cNvGrpSpPr/>
          <p:nvPr/>
        </p:nvGrpSpPr>
        <p:grpSpPr>
          <a:xfrm>
            <a:off x="6512269" y="4701121"/>
            <a:ext cx="1095061" cy="214873"/>
            <a:chOff x="8683025" y="4615073"/>
            <a:chExt cx="1460081" cy="286497"/>
          </a:xfrm>
        </p:grpSpPr>
        <p:sp>
          <p:nvSpPr>
            <p:cNvPr id="11" name="Shape 3894">
              <a:extLst>
                <a:ext uri="{FF2B5EF4-FFF2-40B4-BE49-F238E27FC236}">
                  <a16:creationId xmlns:a16="http://schemas.microsoft.com/office/drawing/2014/main" id="{9584A8E2-3F14-4B96-8D7C-09EBAA2AB8B6}"/>
                </a:ext>
              </a:extLst>
            </p:cNvPr>
            <p:cNvSpPr/>
            <p:nvPr/>
          </p:nvSpPr>
          <p:spPr>
            <a:xfrm>
              <a:off x="8683025" y="4622537"/>
              <a:ext cx="279033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Shape 3903">
              <a:extLst>
                <a:ext uri="{FF2B5EF4-FFF2-40B4-BE49-F238E27FC236}">
                  <a16:creationId xmlns:a16="http://schemas.microsoft.com/office/drawing/2014/main" id="{F0D0A146-1132-4DEE-B6FC-6C21C4C58831}"/>
                </a:ext>
              </a:extLst>
            </p:cNvPr>
            <p:cNvSpPr/>
            <p:nvPr/>
          </p:nvSpPr>
          <p:spPr>
            <a:xfrm>
              <a:off x="9091034" y="4622536"/>
              <a:ext cx="279033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" name="Shape 3895">
              <a:extLst>
                <a:ext uri="{FF2B5EF4-FFF2-40B4-BE49-F238E27FC236}">
                  <a16:creationId xmlns:a16="http://schemas.microsoft.com/office/drawing/2014/main" id="{7845A23E-72B2-4658-A126-0FC786FB3E2E}"/>
                </a:ext>
              </a:extLst>
            </p:cNvPr>
            <p:cNvSpPr/>
            <p:nvPr/>
          </p:nvSpPr>
          <p:spPr>
            <a:xfrm>
              <a:off x="9499043" y="4615074"/>
              <a:ext cx="279033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12091"/>
                  </a:moveTo>
                  <a:cubicBezTo>
                    <a:pt x="14020" y="12091"/>
                    <a:pt x="14020" y="12428"/>
                    <a:pt x="14020" y="12428"/>
                  </a:cubicBezTo>
                  <a:lnTo>
                    <a:pt x="14020" y="12863"/>
                  </a:lnTo>
                  <a:lnTo>
                    <a:pt x="14629" y="12863"/>
                  </a:lnTo>
                  <a:lnTo>
                    <a:pt x="14629" y="12428"/>
                  </a:lnTo>
                  <a:cubicBezTo>
                    <a:pt x="14629" y="12428"/>
                    <a:pt x="14629" y="12091"/>
                    <a:pt x="14324" y="12091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20" y="13348"/>
                  </a:lnTo>
                  <a:lnTo>
                    <a:pt x="14020" y="14072"/>
                  </a:lnTo>
                  <a:cubicBezTo>
                    <a:pt x="14020" y="14072"/>
                    <a:pt x="14020" y="14411"/>
                    <a:pt x="14324" y="14411"/>
                  </a:cubicBezTo>
                  <a:cubicBezTo>
                    <a:pt x="14629" y="14411"/>
                    <a:pt x="14629" y="14072"/>
                    <a:pt x="14629" y="14072"/>
                  </a:cubicBezTo>
                  <a:lnTo>
                    <a:pt x="14629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3" y="14943"/>
                    <a:pt x="13411" y="14266"/>
                    <a:pt x="13411" y="14266"/>
                  </a:cubicBezTo>
                  <a:lnTo>
                    <a:pt x="13411" y="12380"/>
                  </a:lnTo>
                  <a:cubicBezTo>
                    <a:pt x="13411" y="12380"/>
                    <a:pt x="13411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4" y="14169"/>
                  </a:moveTo>
                  <a:cubicBezTo>
                    <a:pt x="12904" y="14169"/>
                    <a:pt x="12904" y="14943"/>
                    <a:pt x="12347" y="14943"/>
                  </a:cubicBezTo>
                  <a:cubicBezTo>
                    <a:pt x="12005" y="14943"/>
                    <a:pt x="11798" y="14762"/>
                    <a:pt x="11687" y="14622"/>
                  </a:cubicBezTo>
                  <a:lnTo>
                    <a:pt x="11687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7" y="10446"/>
                  </a:lnTo>
                  <a:lnTo>
                    <a:pt x="11687" y="11888"/>
                  </a:lnTo>
                  <a:cubicBezTo>
                    <a:pt x="11789" y="11782"/>
                    <a:pt x="12036" y="11558"/>
                    <a:pt x="12347" y="11558"/>
                  </a:cubicBezTo>
                  <a:cubicBezTo>
                    <a:pt x="12752" y="11558"/>
                    <a:pt x="12904" y="11897"/>
                    <a:pt x="12904" y="12332"/>
                  </a:cubicBezTo>
                  <a:cubicBezTo>
                    <a:pt x="12904" y="12332"/>
                    <a:pt x="12904" y="14169"/>
                    <a:pt x="12904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7"/>
                    <a:pt x="8696" y="14557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3"/>
                  </a:lnTo>
                  <a:cubicBezTo>
                    <a:pt x="9304" y="14363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4" y="11074"/>
                  </a:lnTo>
                  <a:lnTo>
                    <a:pt x="6364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1"/>
                  </a:moveTo>
                  <a:cubicBezTo>
                    <a:pt x="14527" y="9431"/>
                    <a:pt x="12667" y="9334"/>
                    <a:pt x="10800" y="9334"/>
                  </a:cubicBezTo>
                  <a:cubicBezTo>
                    <a:pt x="8940" y="9334"/>
                    <a:pt x="7074" y="9431"/>
                    <a:pt x="7074" y="9431"/>
                  </a:cubicBezTo>
                  <a:cubicBezTo>
                    <a:pt x="6233" y="9431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3" y="16103"/>
                    <a:pt x="7074" y="16103"/>
                  </a:cubicBezTo>
                  <a:cubicBezTo>
                    <a:pt x="7074" y="16103"/>
                    <a:pt x="8904" y="16200"/>
                    <a:pt x="10800" y="16200"/>
                  </a:cubicBezTo>
                  <a:cubicBezTo>
                    <a:pt x="12630" y="16200"/>
                    <a:pt x="14527" y="16103"/>
                    <a:pt x="14527" y="16103"/>
                  </a:cubicBezTo>
                  <a:cubicBezTo>
                    <a:pt x="15367" y="16103"/>
                    <a:pt x="16048" y="15454"/>
                    <a:pt x="16048" y="14652"/>
                  </a:cubicBezTo>
                  <a:cubicBezTo>
                    <a:pt x="16048" y="14652"/>
                    <a:pt x="16200" y="13700"/>
                    <a:pt x="16200" y="12767"/>
                  </a:cubicBezTo>
                  <a:cubicBezTo>
                    <a:pt x="16200" y="11814"/>
                    <a:pt x="16048" y="10881"/>
                    <a:pt x="16048" y="10881"/>
                  </a:cubicBezTo>
                  <a:cubicBezTo>
                    <a:pt x="16048" y="10080"/>
                    <a:pt x="15367" y="9431"/>
                    <a:pt x="14527" y="943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992" y="12091"/>
                  </a:moveTo>
                  <a:cubicBezTo>
                    <a:pt x="11860" y="12091"/>
                    <a:pt x="11757" y="12168"/>
                    <a:pt x="11687" y="12243"/>
                  </a:cubicBezTo>
                  <a:lnTo>
                    <a:pt x="11687" y="14277"/>
                  </a:lnTo>
                  <a:cubicBezTo>
                    <a:pt x="11751" y="14345"/>
                    <a:pt x="11847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8"/>
                  </a:lnTo>
                  <a:cubicBezTo>
                    <a:pt x="12296" y="12428"/>
                    <a:pt x="12245" y="12091"/>
                    <a:pt x="11992" y="12091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2397" y="8802"/>
                  </a:moveTo>
                  <a:cubicBezTo>
                    <a:pt x="12802" y="8802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6" y="8751"/>
                  </a:lnTo>
                  <a:lnTo>
                    <a:pt x="13766" y="5878"/>
                  </a:lnTo>
                  <a:lnTo>
                    <a:pt x="13158" y="5878"/>
                  </a:lnTo>
                  <a:lnTo>
                    <a:pt x="13158" y="8096"/>
                  </a:lnTo>
                  <a:cubicBezTo>
                    <a:pt x="13158" y="8096"/>
                    <a:pt x="12954" y="8348"/>
                    <a:pt x="12752" y="8348"/>
                  </a:cubicBezTo>
                  <a:cubicBezTo>
                    <a:pt x="12549" y="8348"/>
                    <a:pt x="12549" y="8197"/>
                    <a:pt x="12549" y="8197"/>
                  </a:cubicBezTo>
                  <a:lnTo>
                    <a:pt x="12549" y="5878"/>
                  </a:lnTo>
                  <a:lnTo>
                    <a:pt x="11941" y="5878"/>
                  </a:lnTo>
                  <a:lnTo>
                    <a:pt x="11941" y="8398"/>
                  </a:lnTo>
                  <a:cubicBezTo>
                    <a:pt x="11941" y="8398"/>
                    <a:pt x="11992" y="8802"/>
                    <a:pt x="12397" y="8802"/>
                  </a:cubicBezTo>
                  <a:moveTo>
                    <a:pt x="10166" y="6634"/>
                  </a:moveTo>
                  <a:cubicBezTo>
                    <a:pt x="10166" y="6467"/>
                    <a:pt x="10302" y="6332"/>
                    <a:pt x="10470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0" y="8348"/>
                  </a:cubicBezTo>
                  <a:cubicBezTo>
                    <a:pt x="10302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2"/>
                  </a:moveTo>
                  <a:lnTo>
                    <a:pt x="10572" y="8802"/>
                  </a:lnTo>
                  <a:cubicBezTo>
                    <a:pt x="11020" y="8802"/>
                    <a:pt x="11383" y="8440"/>
                    <a:pt x="11383" y="7995"/>
                  </a:cubicBezTo>
                  <a:lnTo>
                    <a:pt x="11383" y="6685"/>
                  </a:lnTo>
                  <a:cubicBezTo>
                    <a:pt x="11383" y="6239"/>
                    <a:pt x="11020" y="5878"/>
                    <a:pt x="10572" y="5878"/>
                  </a:cubicBezTo>
                  <a:lnTo>
                    <a:pt x="10369" y="5878"/>
                  </a:lnTo>
                  <a:cubicBezTo>
                    <a:pt x="9921" y="5878"/>
                    <a:pt x="9558" y="6239"/>
                    <a:pt x="9558" y="6685"/>
                  </a:cubicBezTo>
                  <a:lnTo>
                    <a:pt x="9558" y="7995"/>
                  </a:lnTo>
                  <a:cubicBezTo>
                    <a:pt x="9558" y="8440"/>
                    <a:pt x="9921" y="8802"/>
                    <a:pt x="10369" y="880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Shape 3899">
              <a:extLst>
                <a:ext uri="{FF2B5EF4-FFF2-40B4-BE49-F238E27FC236}">
                  <a16:creationId xmlns:a16="http://schemas.microsoft.com/office/drawing/2014/main" id="{CA9159E0-ECA5-4B45-947A-93FDC0A25A60}"/>
                </a:ext>
              </a:extLst>
            </p:cNvPr>
            <p:cNvSpPr/>
            <p:nvPr/>
          </p:nvSpPr>
          <p:spPr>
            <a:xfrm>
              <a:off x="9864073" y="4615073"/>
              <a:ext cx="279033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92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6728214-88CE-45CA-843D-BEE8D57D42AD}"/>
              </a:ext>
            </a:extLst>
          </p:cNvPr>
          <p:cNvGrpSpPr/>
          <p:nvPr/>
        </p:nvGrpSpPr>
        <p:grpSpPr>
          <a:xfrm>
            <a:off x="1038502" y="2474085"/>
            <a:ext cx="7066996" cy="2641877"/>
            <a:chOff x="1435317" y="2128102"/>
            <a:chExt cx="7066996" cy="2641877"/>
          </a:xfrm>
        </p:grpSpPr>
        <p:sp>
          <p:nvSpPr>
            <p:cNvPr id="9" name="Rectângulo 2"/>
            <p:cNvSpPr/>
            <p:nvPr/>
          </p:nvSpPr>
          <p:spPr>
            <a:xfrm>
              <a:off x="2682815" y="4277536"/>
              <a:ext cx="4572000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600" i="1" dirty="0">
                  <a:solidFill>
                    <a:schemeClr val="bg2">
                      <a:lumMod val="25000"/>
                    </a:schemeClr>
                  </a:solidFill>
                  <a:latin typeface="Titillium"/>
                </a:rPr>
                <a:t>Jackie Mason</a:t>
              </a:r>
              <a:endParaRPr lang="pt-PT" sz="2600" i="1" dirty="0">
                <a:solidFill>
                  <a:schemeClr val="bg2">
                    <a:lumMod val="25000"/>
                  </a:schemeClr>
                </a:solidFill>
                <a:latin typeface="Titillium"/>
              </a:endParaRPr>
            </a:p>
          </p:txBody>
        </p:sp>
        <p:sp>
          <p:nvSpPr>
            <p:cNvPr id="14" name="Rectângulo 8"/>
            <p:cNvSpPr/>
            <p:nvPr/>
          </p:nvSpPr>
          <p:spPr>
            <a:xfrm>
              <a:off x="1435317" y="2128102"/>
              <a:ext cx="706699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2">
                      <a:lumMod val="25000"/>
                    </a:schemeClr>
                  </a:solidFill>
                  <a:latin typeface="Titillium"/>
                  <a:ea typeface="Tahoma" panose="020B0604030504040204" pitchFamily="34" charset="0"/>
                  <a:cs typeface="Tahoma" panose="020B0604030504040204" pitchFamily="34" charset="0"/>
                </a:rPr>
                <a:t>«Money is not the most important thing in the world. Love is. Fortunately, I love money.»</a:t>
              </a:r>
            </a:p>
            <a:p>
              <a:pPr algn="r"/>
              <a:endParaRPr lang="en-US" i="1" dirty="0">
                <a:solidFill>
                  <a:schemeClr val="bg2">
                    <a:lumMod val="25000"/>
                  </a:schemeClr>
                </a:solidFill>
                <a:latin typeface="Zag Bold" panose="0200050303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B45EDE-DC64-4A01-9399-75D602DFBADA}"/>
              </a:ext>
            </a:extLst>
          </p:cNvPr>
          <p:cNvGrpSpPr/>
          <p:nvPr/>
        </p:nvGrpSpPr>
        <p:grpSpPr>
          <a:xfrm>
            <a:off x="5220072" y="6244871"/>
            <a:ext cx="3923928" cy="623373"/>
            <a:chOff x="5220072" y="6244871"/>
            <a:chExt cx="3923928" cy="623373"/>
          </a:xfrm>
        </p:grpSpPr>
        <p:pic>
          <p:nvPicPr>
            <p:cNvPr id="15" name="Picture 2" descr="Resultado de imagen de teclabs">
              <a:extLst>
                <a:ext uri="{FF2B5EF4-FFF2-40B4-BE49-F238E27FC236}">
                  <a16:creationId xmlns:a16="http://schemas.microsoft.com/office/drawing/2014/main" id="{24924E6F-D9AA-468C-A65C-7F6995A0B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esultado de imagen de faculdade ciencias ulisboa">
              <a:extLst>
                <a:ext uri="{FF2B5EF4-FFF2-40B4-BE49-F238E27FC236}">
                  <a16:creationId xmlns:a16="http://schemas.microsoft.com/office/drawing/2014/main" id="{79B88797-DA25-4CB2-994C-B7874922C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FF083A-168B-4320-A6A8-6ACB7CCD9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93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O QUE PROCURA UM INVESTIDOR?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05776"/>
              </p:ext>
            </p:extLst>
          </p:nvPr>
        </p:nvGraphicFramePr>
        <p:xfrm>
          <a:off x="755576" y="1787220"/>
          <a:ext cx="8028892" cy="43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67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Equipas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3200" b="0" dirty="0">
                        <a:solidFill>
                          <a:schemeClr val="tx1"/>
                        </a:solidFill>
                        <a:latin typeface="Nexa Rust Sans Black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</a:t>
                      </a:r>
                      <a:endParaRPr lang="pt-PT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competentes e comprometidas;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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com um profundo conhecimento das dinâmicas do negócio;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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capazes de definir um plano com metas concretas…, mas grandes aspirações;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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com </a:t>
                      </a:r>
                      <a:r>
                        <a:rPr lang="pt-PT" sz="2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focus</a:t>
                      </a:r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 e capazes de desenvolver um forte plano de implementação;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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em quem possam confiar.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4B08007-3607-4E25-AC3E-BB817C77113A}"/>
              </a:ext>
            </a:extLst>
          </p:cNvPr>
          <p:cNvGrpSpPr/>
          <p:nvPr/>
        </p:nvGrpSpPr>
        <p:grpSpPr>
          <a:xfrm>
            <a:off x="5220072" y="6244871"/>
            <a:ext cx="3923928" cy="623373"/>
            <a:chOff x="5220072" y="6244871"/>
            <a:chExt cx="3923928" cy="623373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F2AA4C28-4B9D-47FA-B84B-A2C531891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CE71266C-7CB1-4056-BFF7-489B580D8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C164D4-1B5C-4888-B5A1-7B90C4A17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7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pPr algn="l"/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O QUE PROCURA </a:t>
            </a:r>
            <a:r>
              <a:rPr lang="pt-PT" sz="3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SABER</a:t>
            </a:r>
            <a:r>
              <a:rPr lang="pt-PT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 UM INVESTIDOR?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98156"/>
              </p:ext>
            </p:extLst>
          </p:nvPr>
        </p:nvGraphicFramePr>
        <p:xfrm>
          <a:off x="719572" y="1840764"/>
          <a:ext cx="770485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</a:t>
                      </a:r>
                      <a:endParaRPr lang="pt-PT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A que oportunidade pretende dar resposta? Quais os</a:t>
                      </a:r>
                      <a:r>
                        <a:rPr lang="pt-PT" sz="2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 segmentos de clientes? </a:t>
                      </a:r>
                      <a:r>
                        <a:rPr lang="pt-PT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Qual o conceito do negócio?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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Qual a dimensão do mercado e o potencial do negócio?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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Como irá fazer dinheiro? Qual o modelo</a:t>
                      </a:r>
                      <a:r>
                        <a:rPr lang="pt-PT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 de negócio?</a:t>
                      </a:r>
                      <a:endParaRPr lang="pt-PT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till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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Qual o plano de implementação? Qual o </a:t>
                      </a:r>
                      <a:r>
                        <a:rPr lang="pt-PT" sz="240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estado</a:t>
                      </a:r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 atual?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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Qual a equipa que está por detrás do negócio? E quais as competências</a:t>
                      </a:r>
                      <a:r>
                        <a:rPr lang="pt-PT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 de cada elemento?</a:t>
                      </a:r>
                      <a:endParaRPr lang="pt-PT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till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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</a:rPr>
                        <a:t>Quem são os principais concorrentes e quais os fatores de risco do negócio?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Zag Bold" panose="02000503030000020004" pitchFamily="50" charset="0"/>
                          <a:sym typeface="Wingdings"/>
                        </a:rPr>
                        <a:t></a:t>
                      </a:r>
                      <a:endParaRPr lang="pt-PT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Zag Bold" panose="02000503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  <a:sym typeface="Wingdings"/>
                        </a:rPr>
                        <a:t>Qual</a:t>
                      </a:r>
                      <a:r>
                        <a:rPr lang="pt-PT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tillium"/>
                          <a:sym typeface="Wingdings"/>
                        </a:rPr>
                        <a:t> a estratégia de saída?</a:t>
                      </a:r>
                      <a:endParaRPr lang="pt-PT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till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FA324B1-3E72-4282-A101-2C5F88D631C3}"/>
              </a:ext>
            </a:extLst>
          </p:cNvPr>
          <p:cNvGrpSpPr/>
          <p:nvPr/>
        </p:nvGrpSpPr>
        <p:grpSpPr>
          <a:xfrm>
            <a:off x="5220072" y="6244871"/>
            <a:ext cx="3923928" cy="623373"/>
            <a:chOff x="5220072" y="6244871"/>
            <a:chExt cx="3923928" cy="623373"/>
          </a:xfrm>
        </p:grpSpPr>
        <p:pic>
          <p:nvPicPr>
            <p:cNvPr id="13" name="Picture 2" descr="Resultado de imagen de teclabs">
              <a:extLst>
                <a:ext uri="{FF2B5EF4-FFF2-40B4-BE49-F238E27FC236}">
                  <a16:creationId xmlns:a16="http://schemas.microsoft.com/office/drawing/2014/main" id="{E29513C1-D7BA-410B-8935-D8D6AF87E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de faculdade ciencias ulisboa">
              <a:extLst>
                <a:ext uri="{FF2B5EF4-FFF2-40B4-BE49-F238E27FC236}">
                  <a16:creationId xmlns:a16="http://schemas.microsoft.com/office/drawing/2014/main" id="{806F8144-48DC-4014-9E51-BF710AE1E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D4CD60-273F-4BC7-902D-538C96ACC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37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>
            <a:normAutofit/>
          </a:bodyPr>
          <a:lstStyle/>
          <a:p>
            <a:r>
              <a:rPr lang="pt-P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PARA QUE NECESSITA DO FINANCIAMENTO?</a:t>
            </a: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85877"/>
            <a:ext cx="6659796" cy="49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C93235F-323C-42C2-A3E3-14CA22F2B61E}"/>
              </a:ext>
            </a:extLst>
          </p:cNvPr>
          <p:cNvGrpSpPr/>
          <p:nvPr/>
        </p:nvGrpSpPr>
        <p:grpSpPr>
          <a:xfrm>
            <a:off x="5220072" y="6244871"/>
            <a:ext cx="3923928" cy="623373"/>
            <a:chOff x="5220072" y="6244871"/>
            <a:chExt cx="3923928" cy="623373"/>
          </a:xfrm>
        </p:grpSpPr>
        <p:pic>
          <p:nvPicPr>
            <p:cNvPr id="10" name="Picture 2" descr="Resultado de imagen de teclabs">
              <a:extLst>
                <a:ext uri="{FF2B5EF4-FFF2-40B4-BE49-F238E27FC236}">
                  <a16:creationId xmlns:a16="http://schemas.microsoft.com/office/drawing/2014/main" id="{4DEE15B1-2450-4E3D-88A0-3E05944A7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028BAFDB-6F48-4AC1-AF6A-48AF3FFAD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26ADC3-46DE-41D1-8858-890C77941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21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DA971B1-96A9-4487-B9A1-E03D932C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54832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2207A-B804-4723-B7D2-60C6BC7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5" y="487967"/>
            <a:ext cx="9052561" cy="835551"/>
          </a:xfrm>
        </p:spPr>
        <p:txBody>
          <a:bodyPr/>
          <a:lstStyle/>
          <a:p>
            <a:pPr algn="l"/>
            <a:r>
              <a:rPr lang="pt-PT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O QUE PROCURA </a:t>
            </a:r>
            <a:r>
              <a:rPr lang="pt-P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NO </a:t>
            </a:r>
            <a:r>
              <a:rPr lang="pt-PT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Book"/>
              </a:rPr>
              <a:t>INVESTIDOR?</a:t>
            </a:r>
          </a:p>
        </p:txBody>
      </p:sp>
      <p:pic>
        <p:nvPicPr>
          <p:cNvPr id="7" name="Picture 2" descr="http://4.bp.blogspot.com/-NWL_EzS8YRA/TbnweROerXI/AAAAAAAAAeE/E3-bAWoaqQU/s1600/empre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47" y="1824681"/>
            <a:ext cx="7596336" cy="350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7759D9F-4A10-43EE-82E4-BC2DD02602D1}"/>
              </a:ext>
            </a:extLst>
          </p:cNvPr>
          <p:cNvGrpSpPr/>
          <p:nvPr/>
        </p:nvGrpSpPr>
        <p:grpSpPr>
          <a:xfrm>
            <a:off x="5220000" y="6223678"/>
            <a:ext cx="3924000" cy="622800"/>
            <a:chOff x="5220072" y="6244871"/>
            <a:chExt cx="3923928" cy="623373"/>
          </a:xfrm>
        </p:grpSpPr>
        <p:pic>
          <p:nvPicPr>
            <p:cNvPr id="12" name="Picture 2" descr="Resultado de imagen de teclabs">
              <a:extLst>
                <a:ext uri="{FF2B5EF4-FFF2-40B4-BE49-F238E27FC236}">
                  <a16:creationId xmlns:a16="http://schemas.microsoft.com/office/drawing/2014/main" id="{3F83C5D0-6458-444A-B80D-D7B87249F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71" y="6256864"/>
              <a:ext cx="1310097" cy="61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faculdade ciencias ulisboa">
              <a:extLst>
                <a:ext uri="{FF2B5EF4-FFF2-40B4-BE49-F238E27FC236}">
                  <a16:creationId xmlns:a16="http://schemas.microsoft.com/office/drawing/2014/main" id="{A85693B7-C6BB-4C95-9D3C-944D31E90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44871"/>
              <a:ext cx="1187624" cy="6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ABD670-2DF1-4DCA-BACD-445DC8A8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072" y="6256864"/>
              <a:ext cx="1473864" cy="61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088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Zag Bold"/>
        <a:ea typeface=""/>
        <a:cs typeface=""/>
      </a:majorFont>
      <a:minorFont>
        <a:latin typeface="Zag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1252</TotalTime>
  <Words>1286</Words>
  <Application>Microsoft Office PowerPoint</Application>
  <PresentationFormat>On-screen Show (4:3)</PresentationFormat>
  <Paragraphs>188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Gilroy Light</vt:lpstr>
      <vt:lpstr>Gotham Book</vt:lpstr>
      <vt:lpstr>Myriad Pro</vt:lpstr>
      <vt:lpstr>Titillium</vt:lpstr>
      <vt:lpstr>Zag Bold</vt:lpstr>
      <vt:lpstr>Tema do Office</vt:lpstr>
      <vt:lpstr>PowerPoint Presentation</vt:lpstr>
      <vt:lpstr>PowerPoint Presentation</vt:lpstr>
      <vt:lpstr>PowerPoint Presentation</vt:lpstr>
      <vt:lpstr>FINANCIARIA O SEU PRÓPRIO NEGÓCIO?</vt:lpstr>
      <vt:lpstr>PowerPoint Presentation</vt:lpstr>
      <vt:lpstr>O QUE PROCURA UM INVESTIDOR?</vt:lpstr>
      <vt:lpstr>O QUE PROCURA SABER UM INVESTIDOR?</vt:lpstr>
      <vt:lpstr>PARA QUE NECESSITA DO FINANCIAMENTO?</vt:lpstr>
      <vt:lpstr>O QUE PROCURA NO INVESTIDOR?</vt:lpstr>
      <vt:lpstr>DO QUE ESTÁ DISPOSTO A PRESCINDIR?</vt:lpstr>
      <vt:lpstr>ADEQUEM O PLANO DE NEGÓCIOS AO INVESTIDOR</vt:lpstr>
      <vt:lpstr>PowerPoint Presentation</vt:lpstr>
      <vt:lpstr>COMO DEVEM APRESENTAR O VOSSO PROJETO</vt:lpstr>
      <vt:lpstr>CASO PRÁTICO</vt:lpstr>
      <vt:lpstr>CASO PRÁTICO</vt:lpstr>
      <vt:lpstr>CASO PRÁTICO</vt:lpstr>
      <vt:lpstr>FONTES DE FINANCIAMENTO</vt:lpstr>
      <vt:lpstr>GARANTIA MÚTUA</vt:lpstr>
      <vt:lpstr>GARANTIA MÚTUA</vt:lpstr>
      <vt:lpstr>MICROCRÉDITO</vt:lpstr>
      <vt:lpstr>MICROCRÉDITO</vt:lpstr>
      <vt:lpstr>MICROCRÉDITO</vt:lpstr>
      <vt:lpstr>CAPITAL DE RISCO</vt:lpstr>
      <vt:lpstr>CAPITAL DE RISCO</vt:lpstr>
      <vt:lpstr>CAPITAL DE RISCO</vt:lpstr>
      <vt:lpstr>BUSINESS ANGEL</vt:lpstr>
      <vt:lpstr>BUSINESS ANGEL</vt:lpstr>
      <vt:lpstr>BUSINESS ANGEL</vt:lpstr>
      <vt:lpstr>BUSINESS ANGEL</vt:lpstr>
      <vt:lpstr>CORPORATE VENTURE</vt:lpstr>
      <vt:lpstr>CORPORATE VENTURE</vt:lpstr>
      <vt:lpstr>CORPORATE VENTURE</vt:lpstr>
      <vt:lpstr>EMPRÉSTIMO BANCÁRIO (Capital Alheio)</vt:lpstr>
      <vt:lpstr>EMPRÉSTIMO BANCÁRIO (Capital Alheio)</vt:lpstr>
      <vt:lpstr>EMPRÉSTIMO BANCÁRIO (Capital Alheio)</vt:lpstr>
      <vt:lpstr>FONTES DE FINANCIAMENTO</vt:lpstr>
      <vt:lpstr>OS 3 F’s</vt:lpstr>
      <vt:lpstr>OS 3 F’s</vt:lpstr>
      <vt:lpstr>OS 3 F’s</vt:lpstr>
      <vt:lpstr>FONTES DE FINANCIAMENTO</vt:lpstr>
      <vt:lpstr>CROWDFUNDING</vt:lpstr>
      <vt:lpstr>CROWDFUNDING</vt:lpstr>
      <vt:lpstr>CROWDFUNDING</vt:lpstr>
      <vt:lpstr>CROWDFUNDING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casms11</dc:creator>
  <cp:lastModifiedBy> </cp:lastModifiedBy>
  <cp:revision>125</cp:revision>
  <dcterms:created xsi:type="dcterms:W3CDTF">2014-03-19T10:00:03Z</dcterms:created>
  <dcterms:modified xsi:type="dcterms:W3CDTF">2019-05-12T19:53:00Z</dcterms:modified>
</cp:coreProperties>
</file>